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6" r:id="rId1"/>
  </p:sldMasterIdLst>
  <p:notesMasterIdLst>
    <p:notesMasterId r:id="rId28"/>
  </p:notesMasterIdLst>
  <p:sldIdLst>
    <p:sldId id="304" r:id="rId2"/>
    <p:sldId id="310" r:id="rId3"/>
    <p:sldId id="301" r:id="rId4"/>
    <p:sldId id="297" r:id="rId5"/>
    <p:sldId id="260" r:id="rId6"/>
    <p:sldId id="295" r:id="rId7"/>
    <p:sldId id="267" r:id="rId8"/>
    <p:sldId id="309" r:id="rId9"/>
    <p:sldId id="266" r:id="rId10"/>
    <p:sldId id="272" r:id="rId11"/>
    <p:sldId id="275" r:id="rId12"/>
    <p:sldId id="296" r:id="rId13"/>
    <p:sldId id="289" r:id="rId14"/>
    <p:sldId id="308" r:id="rId15"/>
    <p:sldId id="311" r:id="rId16"/>
    <p:sldId id="277" r:id="rId17"/>
    <p:sldId id="307" r:id="rId18"/>
    <p:sldId id="306" r:id="rId19"/>
    <p:sldId id="305" r:id="rId20"/>
    <p:sldId id="312" r:id="rId21"/>
    <p:sldId id="268" r:id="rId22"/>
    <p:sldId id="287" r:id="rId23"/>
    <p:sldId id="286" r:id="rId24"/>
    <p:sldId id="285" r:id="rId25"/>
    <p:sldId id="257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79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 fontAlgn="auto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 fontAlgn="auto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16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 fontAlgn="auto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6BF03234-95A0-406E-9C0B-904968E25EF8}" type="slidenum">
              <a:rPr lang="uk-UA"/>
              <a:pPr>
                <a:defRPr/>
              </a:pPr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488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457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11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434" name="Shape 11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5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8914" name="Shape 15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698" name="Shape 14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8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1746" name="Shape 18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20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5298" name="Shape 20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21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8130" name="Shape 21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5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0962" name="Shape 15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3554" name="Shape 9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C76CEE82-9A14-4BEE-B9C5-C65ACA3A1350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09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F60EE-C88D-47CC-8681-4862DB475CB8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10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981E5-C03A-4F06-AA8B-D9C7F15EA992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849151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9561F-4DED-4774-BC4E-ACBF20FF43DB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603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E600DE-8E56-430A-A67E-9C9AB575B13F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768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B05BB-37FC-4622-9239-CC12A4EA2FFB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80058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5BB3D-1F00-4C37-B3AF-104746109FEC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4774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EB615-69EF-4C8F-B586-98DC43B1BE6F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06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C50BB-2209-4872-BB14-0C4A1D31E6C5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20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3A8D945A-EB7D-4624-8CA5-03504018ED3F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20426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4D142693-2849-4A29-8C9A-B557D5ABFF99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654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254C81CF-D685-4EF4-B45E-C0A2C0F3F255}" type="slidenum">
              <a:rPr lang="uk-UA" smtClean="0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76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2752" y="2308649"/>
            <a:ext cx="8086725" cy="33528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 інтелектуальної,  духовної, громадянської складової особистості учня.  Підсумки роботи щодо безпеки життєдіяльності учнів під  час  навчально-виховного процесу  у 2017 році.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hape 187"/>
          <p:cNvPicPr preferRelativeResize="0">
            <a:picLocks noChangeAspect="1" noChangeArrowheads="1"/>
          </p:cNvPicPr>
          <p:nvPr/>
        </p:nvPicPr>
        <p:blipFill rotWithShape="1">
          <a:blip r:embed="rId3"/>
          <a:srcRect l="27002" t="13708" r="7407"/>
          <a:stretch/>
        </p:blipFill>
        <p:spPr bwMode="auto">
          <a:xfrm>
            <a:off x="0" y="1685388"/>
            <a:ext cx="5000038" cy="334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606425" y="457200"/>
            <a:ext cx="8229600" cy="1143000"/>
          </a:xfrm>
        </p:spPr>
        <p:txBody>
          <a:bodyPr lIns="91425" tIns="45700" rIns="91425" bIns="4570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  <a:defRPr/>
            </a:pPr>
            <a:r>
              <a:rPr lang="uk-UA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3959" dirty="0">
                <a:solidFill>
                  <a:srgbClr val="0070C0"/>
                </a:solidFill>
                <a:latin typeface="Monotype Corsiva" panose="03010101010201010101" pitchFamily="66" charset="0"/>
                <a:sym typeface="Calibri"/>
              </a:rPr>
              <a:t>Організація свята Дня вчителя «Вчительська доля – висока зоря». </a:t>
            </a:r>
            <a:r>
              <a:rPr lang="uk-UA" sz="3959" u="sng" dirty="0">
                <a:solidFill>
                  <a:srgbClr val="0070C0"/>
                </a:solidFill>
                <a:latin typeface="Monotype Corsiva" panose="03010101010201010101" pitchFamily="66" charset="0"/>
                <a:sym typeface="Calibri"/>
              </a:rPr>
              <a:t>День шкільного самоврядування.</a:t>
            </a:r>
            <a:r>
              <a:rPr lang="uk-UA" sz="3959" dirty="0">
                <a:solidFill>
                  <a:srgbClr val="0070C0"/>
                </a:solidFill>
                <a:latin typeface="Monotype Corsiva" panose="03010101010201010101" pitchFamily="66" charset="0"/>
                <a:sym typeface="Calibri"/>
              </a:rPr>
              <a:t> </a:t>
            </a:r>
            <a:endParaRPr sz="3959" dirty="0">
              <a:solidFill>
                <a:srgbClr val="0070C0"/>
              </a:solidFill>
              <a:latin typeface="Monotype Corsiva" panose="03010101010201010101" pitchFamily="66" charset="0"/>
              <a:sym typeface="Calibri"/>
            </a:endParaRPr>
          </a:p>
        </p:txBody>
      </p:sp>
      <p:sp>
        <p:nvSpPr>
          <p:cNvPr id="30723" name="Shape 186"/>
          <p:cNvSpPr>
            <a:spLocks noGrp="1"/>
          </p:cNvSpPr>
          <p:nvPr>
            <p:ph idx="1"/>
          </p:nvPr>
        </p:nvSpPr>
        <p:spPr bwMode="auto">
          <a:xfrm>
            <a:off x="628650" y="3296477"/>
            <a:ext cx="4630807" cy="2880485"/>
          </a:xfrm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139700">
              <a:spcBef>
                <a:spcPct val="0"/>
              </a:spcBef>
              <a:buClr>
                <a:srgbClr val="000000"/>
              </a:buClr>
              <a:buSzPts val="3200"/>
              <a:buFont typeface="Arial" charset="0"/>
              <a:buNone/>
            </a:pPr>
            <a:endParaRPr lang="ru-RU" sz="320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2" name="Shape 194">
            <a:extLst>
              <a:ext uri="{FF2B5EF4-FFF2-40B4-BE49-F238E27FC236}">
                <a16:creationId xmlns:a16="http://schemas.microsoft.com/office/drawing/2014/main" xmlns="" id="{EE6F3322-C450-AD4D-93A1-7FCE7953D25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985" y="3971471"/>
            <a:ext cx="5084023" cy="369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 201">
            <a:extLst>
              <a:ext uri="{FF2B5EF4-FFF2-40B4-BE49-F238E27FC236}">
                <a16:creationId xmlns:a16="http://schemas.microsoft.com/office/drawing/2014/main" xmlns="" id="{E4A446F5-80D8-8C49-B6A1-E8EA910BBE31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/>
          <a:srcRect l="9754" r="28065"/>
          <a:stretch/>
        </p:blipFill>
        <p:spPr bwMode="auto">
          <a:xfrm>
            <a:off x="5000039" y="2020957"/>
            <a:ext cx="4143962" cy="475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/>
        <p:txBody>
          <a:bodyPr lIns="91425" tIns="45700" rIns="91425" bIns="4570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  <a:defRPr/>
            </a:pPr>
            <a:r>
              <a:rPr lang="uk-UA" sz="3959" spc="600" dirty="0">
                <a:solidFill>
                  <a:srgbClr val="C00000"/>
                </a:solidFill>
                <a:latin typeface="Monotype Corsiva" panose="03010101010201010101" pitchFamily="66" charset="0"/>
                <a:sym typeface="Calibri"/>
              </a:rPr>
              <a:t>Вистава шкільного театру: «Лісова пісня»</a:t>
            </a:r>
            <a:endParaRPr sz="3959" spc="600" dirty="0">
              <a:solidFill>
                <a:srgbClr val="C00000"/>
              </a:solidFill>
              <a:latin typeface="Monotype Corsiva" panose="03010101010201010101" pitchFamily="66" charset="0"/>
              <a:sym typeface="Calibri"/>
            </a:endParaRPr>
          </a:p>
        </p:txBody>
      </p:sp>
      <p:pic>
        <p:nvPicPr>
          <p:cNvPr id="2" name="Shape 215">
            <a:extLst>
              <a:ext uri="{FF2B5EF4-FFF2-40B4-BE49-F238E27FC236}">
                <a16:creationId xmlns:a16="http://schemas.microsoft.com/office/drawing/2014/main" xmlns="" id="{922CAA16-D8C0-884C-B7DF-DCB3608008BB}"/>
              </a:ext>
            </a:extLst>
          </p:cNvPr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/>
          <a:srcRect l="15742" t="1640" r="2670" b="23874"/>
          <a:stretch>
            <a:fillRect/>
          </a:stretch>
        </p:blipFill>
        <p:spPr bwMode="auto">
          <a:xfrm>
            <a:off x="4053537" y="1840865"/>
            <a:ext cx="5090463" cy="348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Shape 208"/>
          <p:cNvPicPr preferRelativeResize="0">
            <a:picLocks noChangeAspect="1" noChangeArrowheads="1"/>
          </p:cNvPicPr>
          <p:nvPr/>
        </p:nvPicPr>
        <p:blipFill>
          <a:blip r:embed="rId4"/>
          <a:srcRect l="16422" t="6805" r="4823" b="20273"/>
          <a:stretch>
            <a:fillRect/>
          </a:stretch>
        </p:blipFill>
        <p:spPr bwMode="auto">
          <a:xfrm>
            <a:off x="0" y="2782887"/>
            <a:ext cx="4268151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418670" y="22965"/>
            <a:ext cx="8079581" cy="1658198"/>
          </a:xfrm>
        </p:spPr>
        <p:txBody>
          <a:bodyPr/>
          <a:lstStyle/>
          <a:p>
            <a:pPr algn="ctr"/>
            <a:r>
              <a:rPr lang="uk-UA" sz="4800" dirty="0">
                <a:solidFill>
                  <a:srgbClr val="002060"/>
                </a:solidFill>
                <a:latin typeface="Monotype Corsiva" pitchFamily="66" charset="0"/>
              </a:rPr>
              <a:t>День захисника </a:t>
            </a:r>
            <a:r>
              <a:rPr lang="uk-UA" sz="4800" dirty="0" smtClean="0">
                <a:solidFill>
                  <a:srgbClr val="002060"/>
                </a:solidFill>
                <a:latin typeface="Monotype Corsiva" pitchFamily="66" charset="0"/>
              </a:rPr>
              <a:t>Вітчизни Козацькому роду нема переводу</a:t>
            </a:r>
            <a:endParaRPr lang="ru-RU" sz="4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6082" name="Текст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3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9521" y="1681163"/>
            <a:ext cx="4210132" cy="3158708"/>
          </a:xfrm>
        </p:spPr>
      </p:pic>
      <p:sp>
        <p:nvSpPr>
          <p:cNvPr id="46084" name="Текст 4"/>
          <p:cNvSpPr>
            <a:spLocks noGrp="1"/>
          </p:cNvSpPr>
          <p:nvPr>
            <p:ph type="body" sz="quarter" idx="3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xmlns="" id="{F815C823-2958-F54C-9D44-1F763ADC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513" y="1690688"/>
            <a:ext cx="2361887" cy="3149183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xmlns="" id="{D7C50DE2-CAC4-344E-AEB7-2A27A6AFA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521" y="4367712"/>
            <a:ext cx="5014709" cy="3042582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xmlns="" id="{31791C8F-65A6-0F4D-95F6-441A4E34B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869" y="4367711"/>
            <a:ext cx="4105720" cy="2842713"/>
          </a:xfrm>
          <a:prstGeom prst="rect">
            <a:avLst/>
          </a:prstGeom>
        </p:spPr>
      </p:pic>
      <p:pic>
        <p:nvPicPr>
          <p:cNvPr id="46085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228705" y="1681163"/>
            <a:ext cx="3959493" cy="29706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517" y="-104061"/>
            <a:ext cx="8079581" cy="1200076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spc="600" dirty="0">
                <a:solidFill>
                  <a:srgbClr val="C00000"/>
                </a:solidFill>
                <a:latin typeface="Monotype Corsiva" panose="03010101010201010101" pitchFamily="66" charset="0"/>
              </a:rPr>
              <a:t>Благодійний ярмарок</a:t>
            </a:r>
            <a:endParaRPr lang="ru-RU" sz="6000" spc="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8370" name="Текст 2"/>
          <p:cNvSpPr>
            <a:spLocks noGrp="1"/>
          </p:cNvSpPr>
          <p:nvPr>
            <p:ph type="body" idx="1"/>
          </p:nvPr>
        </p:nvSpPr>
        <p:spPr bwMode="auto">
          <a:xfrm>
            <a:off x="507524" y="745969"/>
            <a:ext cx="3806190" cy="7234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Волошановському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передано 5700 грн.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Объект 6"/>
          <p:cNvPicPr>
            <a:picLocks noGrp="1" noChangeAspect="1"/>
          </p:cNvPicPr>
          <p:nvPr>
            <p:ph sz="half" idx="2"/>
          </p:nvPr>
        </p:nvPicPr>
        <p:blipFill>
          <a:blip/>
          <a:stretch>
            <a:fillRect/>
          </a:stretch>
        </p:blipFill>
        <p:spPr bwMode="auto">
          <a:xfrm>
            <a:off x="1934369" y="3860800"/>
            <a:ext cx="952500" cy="952500"/>
          </a:xfrm>
        </p:spPr>
      </p:pic>
      <p:sp>
        <p:nvSpPr>
          <p:cNvPr id="58372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5403683" y="734827"/>
            <a:ext cx="3806190" cy="722376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Паламарчук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передано 14260 грн.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4005F5C-C4A5-CF4D-96E6-EF493E2991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1457203"/>
            <a:ext cx="5466289" cy="4428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/>
          <a:stretch/>
        </p:blipFill>
        <p:spPr>
          <a:xfrm>
            <a:off x="5466289" y="1457203"/>
            <a:ext cx="3680978" cy="5400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05282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C00000"/>
                </a:solidFill>
              </a:rPr>
              <a:t>Новорічні подарунки дітям інтернату № 93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21" y="2157731"/>
            <a:ext cx="3030279" cy="47531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64" y="1971020"/>
            <a:ext cx="2747274" cy="488698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79"/>
            <a:ext cx="3691809" cy="49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09" y="2791863"/>
            <a:ext cx="3292291" cy="438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589" y="0"/>
            <a:ext cx="8079581" cy="1658198"/>
          </a:xfrm>
        </p:spPr>
        <p:txBody>
          <a:bodyPr/>
          <a:lstStyle/>
          <a:p>
            <a:r>
              <a:rPr lang="uk-UA" i="1" dirty="0" smtClean="0">
                <a:latin typeface="Gabriola" panose="04040605051002020D02" pitchFamily="82" charset="0"/>
              </a:rPr>
              <a:t>Посвята</a:t>
            </a:r>
            <a:r>
              <a:rPr lang="ru-RU" i="1" dirty="0" smtClean="0">
                <a:latin typeface="Gabriola" panose="04040605051002020D02" pitchFamily="82" charset="0"/>
              </a:rPr>
              <a:t> в </a:t>
            </a:r>
            <a:r>
              <a:rPr lang="uk-UA" i="1" dirty="0" smtClean="0">
                <a:latin typeface="Gabriola" panose="04040605051002020D02" pitchFamily="82" charset="0"/>
              </a:rPr>
              <a:t>Першокласники</a:t>
            </a:r>
            <a:endParaRPr lang="uk-UA" i="1" dirty="0">
              <a:latin typeface="Gabriola" panose="04040605051002020D02" pitchFamily="82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ownloads\IMG-426c0f1699a4fd203126f52d0a5cc37a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8"/>
          <a:stretch/>
        </p:blipFill>
        <p:spPr bwMode="auto">
          <a:xfrm>
            <a:off x="0" y="3072809"/>
            <a:ext cx="445526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ownloads\1---2385 копия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09" y="1175716"/>
            <a:ext cx="3634120" cy="260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80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Shape 221" descr="C:\Users\admin\Desktop\жертв Голодомору\IMG_2092.JPG"/>
          <p:cNvPicPr preferRelativeResize="0">
            <a:picLocks noGrp="1"/>
          </p:cNvPicPr>
          <p:nvPr>
            <p:ph idx="1"/>
          </p:nvPr>
        </p:nvPicPr>
        <p:blipFill>
          <a:blip/>
          <a:stretch>
            <a:fillRect/>
          </a:stretch>
        </p:blipFill>
        <p:spPr bwMode="auto">
          <a:xfrm>
            <a:off x="4063206" y="3400425"/>
            <a:ext cx="952500" cy="9525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" t="-1410" r="-602" b="-175"/>
          <a:stretch/>
        </p:blipFill>
        <p:spPr>
          <a:xfrm>
            <a:off x="60961" y="304800"/>
            <a:ext cx="8879598" cy="6426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99665" y="-89319"/>
            <a:ext cx="8079581" cy="1658198"/>
          </a:xfrm>
        </p:spPr>
        <p:txBody>
          <a:bodyPr lIns="91425" tIns="45700" rIns="91425" bIns="45700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  <a:defRPr/>
            </a:pPr>
            <a:r>
              <a:rPr lang="uk-UA" sz="3959" u="sng" spc="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Вшанування </a:t>
            </a:r>
            <a:r>
              <a:rPr lang="uk-UA" sz="3959" b="1" u="sng" spc="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пам`яті жертв Голодомору</a:t>
            </a:r>
            <a:r>
              <a:rPr lang="uk-UA" sz="3959" u="sng" spc="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endParaRPr sz="3959" spc="6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Shape 228" descr="C:\Users\admin\Desktop\жертв Голодомору\IMG_2094.JPG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2332" y="3997986"/>
            <a:ext cx="4641668" cy="286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21" descr="C:\Users\admin\Desktop\жертв Голодомору\IMG_2092.JPG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20481" b="26574"/>
          <a:stretch/>
        </p:blipFill>
        <p:spPr>
          <a:xfrm>
            <a:off x="-1" y="3997986"/>
            <a:ext cx="4502332" cy="286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782" y="-106523"/>
            <a:ext cx="8079581" cy="165819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Гідності та Свободи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" y="1551675"/>
            <a:ext cx="4282934" cy="375397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3" y="3104029"/>
            <a:ext cx="4764292" cy="3753971"/>
          </a:xfrm>
        </p:spPr>
      </p:pic>
    </p:spTree>
    <p:extLst>
      <p:ext uri="{BB962C8B-B14F-4D97-AF65-F5344CB8AC3E}">
        <p14:creationId xmlns:p14="http://schemas.microsoft.com/office/powerpoint/2010/main" val="186676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220859"/>
            <a:ext cx="8079581" cy="1658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іжнародн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правозахисна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«16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насилля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Інформаційно-просвітницька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робота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була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спрямована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на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формування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дітей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нетерпимого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ставлення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до будь-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якої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форми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насильства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</a:rPr>
              <a:t>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968"/>
            <a:ext cx="3631474" cy="484196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37" y="2050575"/>
            <a:ext cx="3600563" cy="4800751"/>
          </a:xfrm>
        </p:spPr>
      </p:pic>
    </p:spTree>
    <p:extLst>
      <p:ext uri="{BB962C8B-B14F-4D97-AF65-F5344CB8AC3E}">
        <p14:creationId xmlns:p14="http://schemas.microsoft.com/office/powerpoint/2010/main" val="25151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82" y="151191"/>
            <a:ext cx="8079581" cy="165819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ЮЖНЕНСЬКИЙ МІСЬКИЙ ЦЕНТР СОЦІАЛЬНИХ СЛУЖБ ДЛЯ СІМ’Ї, ДІТЕЙ ТА МОЛОДІ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6 -7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Авторської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М.П.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Гузика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правовий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" y="2029968"/>
            <a:ext cx="2907465" cy="392017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34" y="2029967"/>
            <a:ext cx="2907466" cy="392017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22" y="2029968"/>
            <a:ext cx="3292112" cy="44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9" y="457199"/>
            <a:ext cx="8948507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896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правозахисна</a:t>
            </a:r>
            <a:r>
              <a:rPr lang="ru-RU" dirty="0"/>
              <a:t> </a:t>
            </a:r>
            <a:r>
              <a:rPr lang="ru-RU" dirty="0" err="1"/>
              <a:t>акція</a:t>
            </a:r>
            <a:r>
              <a:rPr lang="ru-RU" dirty="0"/>
              <a:t> «16 </a:t>
            </a:r>
            <a:r>
              <a:rPr lang="ru-RU" dirty="0" err="1"/>
              <a:t>днів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насилля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Тренінг Дружне спілкування</a:t>
            </a:r>
            <a:endParaRPr lang="ru-RU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455043" y="2029968"/>
            <a:ext cx="4486938" cy="722376"/>
          </a:xfrm>
        </p:spPr>
        <p:txBody>
          <a:bodyPr/>
          <a:lstStyle/>
          <a:p>
            <a:r>
              <a:rPr lang="ru-RU" dirty="0" err="1"/>
              <a:t>Булінг</a:t>
            </a:r>
            <a:r>
              <a:rPr lang="ru-RU" dirty="0"/>
              <a:t> в </a:t>
            </a:r>
            <a:r>
              <a:rPr lang="ru-RU" dirty="0" err="1"/>
              <a:t>шкільному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10086"/>
            <a:ext cx="3805238" cy="28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906316"/>
            <a:ext cx="3806825" cy="28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74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75501" y="90230"/>
            <a:ext cx="8079581" cy="1658198"/>
          </a:xfrm>
        </p:spPr>
        <p:txBody>
          <a:bodyPr lIns="91425" tIns="45700" rIns="91425" bIns="4570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4400"/>
              <a:defRPr/>
            </a:pPr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Науково-практичну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конференцію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sz="3200" spc="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5" y="2467725"/>
            <a:ext cx="5094515" cy="3773126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725"/>
            <a:ext cx="5084286" cy="37655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48658"/>
            <a:ext cx="8079581" cy="691314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spc="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Новорічні  </a:t>
            </a:r>
            <a:r>
              <a:rPr lang="uk-UA" sz="4000" spc="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сувеніри «Ялинка»</a:t>
            </a:r>
            <a:endParaRPr lang="ru-RU" sz="4000" spc="0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0418" name="Текст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19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39972"/>
            <a:ext cx="4859079" cy="3711575"/>
          </a:xfrm>
        </p:spPr>
      </p:pic>
      <p:pic>
        <p:nvPicPr>
          <p:cNvPr id="60421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9079" y="839971"/>
            <a:ext cx="4284921" cy="37115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54" y="4551546"/>
            <a:ext cx="4101746" cy="2306453"/>
          </a:xfrm>
          <a:prstGeom prst="rect">
            <a:avLst/>
          </a:prstGeom>
        </p:spPr>
      </p:pic>
      <p:sp>
        <p:nvSpPr>
          <p:cNvPr id="60420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77351" y="4634944"/>
            <a:ext cx="8379705" cy="1914711"/>
          </a:xfrm>
        </p:spPr>
        <p:txBody>
          <a:bodyPr wrap="square" numCol="1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Єфіменко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Тетяна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Попадюк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Софія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Новорічне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свято»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Біда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Вікторія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 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Ялинка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Репетуєв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Нікіта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«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Лісове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свято»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Шведенко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Поліна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Новий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рік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»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Красножон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Дар'я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 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Чарівний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камін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» 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Бєлов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Олександр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Сніжний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ранок.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Пустомельник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Данило. Вязана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ялинка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Владімірова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Катерина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Текстильна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ялинка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Волчков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Олександр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Новорічна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собака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Паламарчук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Олександр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Новорічна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композиція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  <a:t>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Calibri" pitchFamily="34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92" y="148659"/>
            <a:ext cx="8079581" cy="91459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spc="600" dirty="0">
                <a:solidFill>
                  <a:srgbClr val="0070C0"/>
                </a:solidFill>
                <a:latin typeface="Monotype Corsiva" panose="03010101010201010101" pitchFamily="66" charset="0"/>
              </a:rPr>
              <a:t>Свято наближається</a:t>
            </a:r>
            <a:endParaRPr lang="ru-RU" sz="6000" spc="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1442" name="Текст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3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69693"/>
            <a:ext cx="2747560" cy="3195152"/>
          </a:xfrm>
        </p:spPr>
      </p:pic>
      <p:sp>
        <p:nvSpPr>
          <p:cNvPr id="61444" name="Текст 4"/>
          <p:cNvSpPr>
            <a:spLocks noGrp="1"/>
          </p:cNvSpPr>
          <p:nvPr>
            <p:ph type="body" sz="quarter" idx="3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5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18760"/>
          <a:stretch/>
        </p:blipFill>
        <p:spPr bwMode="auto">
          <a:xfrm>
            <a:off x="4975051" y="2830639"/>
            <a:ext cx="4096388" cy="3956162"/>
          </a:xfr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4104543"/>
            <a:ext cx="4896693" cy="2753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83" y="1169693"/>
            <a:ext cx="3770198" cy="2828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Текст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395" name="Текст 4"/>
          <p:cNvSpPr>
            <a:spLocks noGrp="1"/>
          </p:cNvSpPr>
          <p:nvPr>
            <p:ph type="body" sz="quarter" idx="3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7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738" t="17055" r="-13432" b="17365"/>
          <a:stretch>
            <a:fillRect/>
          </a:stretch>
        </p:blipFill>
        <p:spPr bwMode="auto">
          <a:xfrm>
            <a:off x="4928562" y="4709372"/>
            <a:ext cx="2653854" cy="2126380"/>
          </a:xfrm>
        </p:spPr>
      </p:pic>
      <p:pic>
        <p:nvPicPr>
          <p:cNvPr id="59396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92135" y="1160035"/>
            <a:ext cx="3095073" cy="19872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120"/>
            <a:ext cx="2821172" cy="2115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8" y="2594344"/>
            <a:ext cx="2820037" cy="2115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2" y="3125971"/>
            <a:ext cx="3121711" cy="1616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2" y="4742120"/>
            <a:ext cx="2821172" cy="2115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73" y="1125706"/>
            <a:ext cx="2610912" cy="1468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92" y="172834"/>
            <a:ext cx="8079581" cy="75510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spc="3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Екскурсії та подорожі учнів </a:t>
            </a:r>
            <a:endParaRPr lang="ru-RU" sz="3600" spc="3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85" y="2110986"/>
            <a:ext cx="2894115" cy="2029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09" y="4213978"/>
            <a:ext cx="2000347" cy="2667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94"/>
          <p:cNvSpPr>
            <a:spLocks noGrp="1"/>
          </p:cNvSpPr>
          <p:nvPr>
            <p:ph type="title"/>
          </p:nvPr>
        </p:nvSpPr>
        <p:spPr>
          <a:xfrm>
            <a:off x="397226" y="201821"/>
            <a:ext cx="8079581" cy="691314"/>
          </a:xfrm>
        </p:spPr>
        <p:txBody>
          <a:bodyPr lIns="91425" tIns="45700" rIns="91425" bIns="45700">
            <a:normAutofit fontScale="90000"/>
          </a:bodyPr>
          <a:lstStyle/>
          <a:p>
            <a:pPr algn="ctr">
              <a:buClr>
                <a:srgbClr val="000000"/>
              </a:buClr>
              <a:buSzPts val="4400"/>
              <a:buFont typeface="Calibri" pitchFamily="34" charset="0"/>
              <a:buNone/>
            </a:pPr>
            <a:r>
              <a:rPr lang="uk-UA" sz="4400" spc="600" dirty="0">
                <a:solidFill>
                  <a:srgbClr val="C00000"/>
                </a:solidFill>
                <a:latin typeface="Monotype Corsiva" panose="03010101010201010101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Діти на дорозі</a:t>
            </a:r>
            <a:endParaRPr lang="ru-RU" sz="4400" spc="600" dirty="0">
              <a:solidFill>
                <a:srgbClr val="C00000"/>
              </a:solidFill>
              <a:latin typeface="Monotype Corsiva" panose="03010101010201010101" pitchFamily="66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7226" y="1166037"/>
            <a:ext cx="8537943" cy="5691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92" y="221517"/>
            <a:ext cx="8079581" cy="1096895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rgbClr val="7030A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День рятівника </a:t>
            </a:r>
            <a:endParaRPr lang="ru-RU" sz="6000" dirty="0"/>
          </a:p>
        </p:txBody>
      </p:sp>
      <p:sp>
        <p:nvSpPr>
          <p:cNvPr id="21506" name="Текст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3518263"/>
            <a:ext cx="5939317" cy="3339737"/>
          </a:xfrm>
        </p:spPr>
      </p:pic>
      <p:sp>
        <p:nvSpPr>
          <p:cNvPr id="21508" name="Текст 4"/>
          <p:cNvSpPr>
            <a:spLocks noGrp="1"/>
          </p:cNvSpPr>
          <p:nvPr>
            <p:ph type="body" sz="quarter" idx="3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Объект 7"/>
          <p:cNvPicPr>
            <a:picLocks noGrp="1" noChangeAspect="1"/>
          </p:cNvPicPr>
          <p:nvPr>
            <p:ph sz="quarter" idx="4"/>
          </p:nvPr>
        </p:nvPicPr>
        <p:blipFill>
          <a:blip/>
          <a:stretch>
            <a:fillRect/>
          </a:stretch>
        </p:blipFill>
        <p:spPr bwMode="auto">
          <a:xfrm>
            <a:off x="6192837" y="3857625"/>
            <a:ext cx="952500" cy="9525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7" y="1596428"/>
            <a:ext cx="4868217" cy="2737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594" y="3301594"/>
            <a:ext cx="3556406" cy="3556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C8E6F5-9E20-EE44-B526-11AF2E75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16" y="190168"/>
            <a:ext cx="7886700" cy="1606735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Перше </a:t>
            </a:r>
            <a:r>
              <a:rPr lang="ru-RU" sz="40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вересня</a:t>
            </a:r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- День </a:t>
            </a:r>
            <a:r>
              <a:rPr lang="ru-RU" sz="40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знань</a:t>
            </a:r>
            <a:r>
              <a:rPr lang="ru-RU" sz="4000" dirty="0">
                <a:solidFill>
                  <a:srgbClr val="0070C0"/>
                </a:solidFill>
                <a:latin typeface="Monotype Corsiva" panose="03010101010201010101" pitchFamily="66" charset="0"/>
              </a:rPr>
              <a:t>! </a:t>
            </a:r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40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Морська</a:t>
            </a:r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подорож</a:t>
            </a:r>
            <a:r>
              <a:rPr lang="ru-RU" sz="40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40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країни</a:t>
            </a:r>
            <a:r>
              <a:rPr lang="ru-RU" sz="40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solidFill>
                  <a:srgbClr val="0070C0"/>
                </a:solidFill>
                <a:latin typeface="Monotype Corsiva" panose="03010101010201010101" pitchFamily="66" charset="0"/>
              </a:rPr>
              <a:t>знань</a:t>
            </a:r>
            <a:r>
              <a:rPr lang="ru-RU" sz="4000" dirty="0">
                <a:solidFill>
                  <a:srgbClr val="0070C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FB97D8A-C76B-6146-862C-62576682C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B4E1BACC-9C09-AE4D-872D-7F86510E22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2" y="1643248"/>
            <a:ext cx="3442917" cy="344291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BD77E2-94B6-604B-BA6B-CDC3BB41A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42FB5320-327C-B549-8606-6D61215890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49926" y="1618477"/>
            <a:ext cx="3498111" cy="3498111"/>
          </a:xfrm>
          <a:prstGeom prst="rect">
            <a:avLst/>
          </a:prstGeom>
        </p:spPr>
      </p:pic>
      <p:pic>
        <p:nvPicPr>
          <p:cNvPr id="1026" name="Picture 2" descr="C:\Users\Admin\Downloads\IMG-3a8d3f3930211f47b3de94cf83a92126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2" b="-19435"/>
          <a:stretch/>
        </p:blipFill>
        <p:spPr bwMode="auto">
          <a:xfrm>
            <a:off x="3332822" y="1810858"/>
            <a:ext cx="3099872" cy="33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IMG-012e4e9fc606ca93dcd8a0753e2407dd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814598"/>
            <a:ext cx="4272143" cy="304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IMG-516b7f78cc2ff995f7de4d06d5af0aac-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38544" r="-1437" b="-27019"/>
          <a:stretch/>
        </p:blipFill>
        <p:spPr bwMode="auto">
          <a:xfrm>
            <a:off x="4272139" y="4433779"/>
            <a:ext cx="5180203" cy="32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176766" y="-749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spc="600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Олімпійський</a:t>
            </a:r>
            <a:r>
              <a:rPr lang="ru-RU" sz="4000" spc="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spc="600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тиждень</a:t>
            </a:r>
            <a:endParaRPr lang="ru-RU" sz="4000" spc="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 bwMode="auto">
          <a:xfrm>
            <a:off x="507206" y="2145056"/>
            <a:ext cx="8065294" cy="376618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uk-UA"/>
              <a:t>Олімпійський урок</a:t>
            </a:r>
            <a:endParaRPr lang="ru-RU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18E4E079-EE68-1D44-A46C-2CC4C71E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38" y="4040372"/>
            <a:ext cx="3741738" cy="3741738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AB59522-4157-4743-843F-FFAF2F8F7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17" r="18496"/>
          <a:stretch/>
        </p:blipFill>
        <p:spPr>
          <a:xfrm>
            <a:off x="6422175" y="3310266"/>
            <a:ext cx="2870680" cy="3430775"/>
          </a:xfrm>
          <a:prstGeom prst="rect">
            <a:avLst/>
          </a:prstGeom>
        </p:spPr>
      </p:pic>
      <p:pic>
        <p:nvPicPr>
          <p:cNvPr id="6" name="Shape 132" descr="C:\Users\admin\Desktop\Олимпийские игры\P_20170911_145728.jpg"/>
          <p:cNvPicPr preferRelativeResize="0">
            <a:picLocks/>
          </p:cNvPicPr>
          <p:nvPr/>
        </p:nvPicPr>
        <p:blipFill rotWithShape="1">
          <a:blip r:embed="rId4"/>
          <a:srcRect t="10119" r="188" b="39674"/>
          <a:stretch/>
        </p:blipFill>
        <p:spPr bwMode="auto">
          <a:xfrm>
            <a:off x="39698" y="5295650"/>
            <a:ext cx="2781300" cy="1562350"/>
          </a:xfrm>
          <a:prstGeom prst="rect">
            <a:avLst/>
          </a:prstGeom>
        </p:spPr>
      </p:pic>
      <p:pic>
        <p:nvPicPr>
          <p:cNvPr id="7" name="Shape 144" descr="C:\Users\admin\Desktop\Олимпийские игры\P_20170911_145745.jpg"/>
          <p:cNvPicPr preferRelativeResize="0">
            <a:picLocks/>
          </p:cNvPicPr>
          <p:nvPr/>
        </p:nvPicPr>
        <p:blipFill>
          <a:blip r:embed="rId5"/>
          <a:srcRect t="11987" b="46907"/>
          <a:stretch>
            <a:fillRect/>
          </a:stretch>
        </p:blipFill>
        <p:spPr bwMode="auto">
          <a:xfrm>
            <a:off x="6187705" y="862695"/>
            <a:ext cx="3105150" cy="244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ownloads\IMG-471cbc6ac71ae89ecd7207b112272e92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7502"/>
            <a:ext cx="3168503" cy="42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IMG-a592057c38704ccde4401489fe9cee2a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49" y="1017502"/>
            <a:ext cx="4011955" cy="297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113"/>
          <p:cNvSpPr>
            <a:spLocks noGrp="1"/>
          </p:cNvSpPr>
          <p:nvPr>
            <p:ph type="title"/>
          </p:nvPr>
        </p:nvSpPr>
        <p:spPr>
          <a:xfrm>
            <a:off x="476250" y="-125213"/>
            <a:ext cx="7886700" cy="1325563"/>
          </a:xfrm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ts val="4400"/>
              <a:buFont typeface="Calibri" pitchFamily="34" charset="0"/>
              <a:buNone/>
            </a:pP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Д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е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н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ь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  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м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и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р</a:t>
            </a:r>
            <a:r>
              <a:rPr lang="en-US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</a:t>
            </a:r>
            <a:r>
              <a:rPr lang="uk-UA" sz="6600" b="1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у</a:t>
            </a:r>
            <a:r>
              <a:rPr lang="uk-UA" sz="6600" dirty="0">
                <a:solidFill>
                  <a:srgbClr val="00B050"/>
                </a:solidFill>
                <a:latin typeface="Monotype Corsiva" pitchFamily="66" charset="0"/>
                <a:sym typeface="Calibri" pitchFamily="34" charset="0"/>
              </a:rPr>
              <a:t>  </a:t>
            </a:r>
            <a:endParaRPr lang="ru-RU" sz="6600" dirty="0">
              <a:solidFill>
                <a:srgbClr val="00B050"/>
              </a:solidFill>
              <a:latin typeface="Monotype Corsiva" pitchFamily="66" charset="0"/>
              <a:sym typeface="Calibri" pitchFamily="34" charset="0"/>
            </a:endParaRP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3"/>
          <a:srcRect t="25027" b="9773"/>
          <a:stretch>
            <a:fillRect/>
          </a:stretch>
        </p:blipFill>
        <p:spPr bwMode="auto">
          <a:xfrm>
            <a:off x="0" y="4619201"/>
            <a:ext cx="5445125" cy="2446615"/>
          </a:xfrm>
          <a:prstGeom prst="rect">
            <a:avLst/>
          </a:prstGeom>
        </p:spPr>
      </p:pic>
      <p:pic>
        <p:nvPicPr>
          <p:cNvPr id="17411" name="Рисунок 1"/>
          <p:cNvPicPr>
            <a:picLocks noChangeAspect="1"/>
          </p:cNvPicPr>
          <p:nvPr/>
        </p:nvPicPr>
        <p:blipFill>
          <a:blip r:embed="rId4"/>
          <a:srcRect l="13750" t="4268" r="7788" b="13689"/>
          <a:stretch>
            <a:fillRect/>
          </a:stretch>
        </p:blipFill>
        <p:spPr bwMode="auto">
          <a:xfrm>
            <a:off x="971549" y="1028604"/>
            <a:ext cx="7153275" cy="35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tretch/>
        </p:blipFill>
        <p:spPr bwMode="auto">
          <a:xfrm>
            <a:off x="4928298" y="4619202"/>
            <a:ext cx="4215701" cy="237053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423" y="0"/>
            <a:ext cx="7987710" cy="125464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spc="6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Переможці</a:t>
            </a:r>
            <a:r>
              <a:rPr lang="ru-RU" sz="5400" spc="600" dirty="0">
                <a:solidFill>
                  <a:srgbClr val="FFC000"/>
                </a:solidFill>
                <a:latin typeface="Monotype Corsiva" panose="03010101010201010101" pitchFamily="66" charset="0"/>
              </a:rPr>
              <a:t> конкурсу «</a:t>
            </a:r>
            <a:r>
              <a:rPr lang="ru-RU" sz="5400" spc="6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Щедрість</a:t>
            </a:r>
            <a:r>
              <a:rPr lang="ru-RU" sz="5400" spc="600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spc="6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рідної</a:t>
            </a:r>
            <a:r>
              <a:rPr lang="ru-RU" sz="5400" spc="600" dirty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5400" spc="600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землі</a:t>
            </a:r>
            <a:r>
              <a:rPr lang="ru-RU" sz="5400" spc="600" dirty="0">
                <a:solidFill>
                  <a:srgbClr val="FFC000"/>
                </a:solidFill>
                <a:latin typeface="Monotype Corsiva" panose="03010101010201010101" pitchFamily="66" charset="0"/>
              </a:rPr>
              <a:t>»</a:t>
            </a:r>
            <a:endParaRPr lang="ru-RU" sz="5400" spc="600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7651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148318" y="4021271"/>
            <a:ext cx="4518837" cy="3382281"/>
          </a:xfrm>
        </p:spPr>
      </p:pic>
      <p:pic>
        <p:nvPicPr>
          <p:cNvPr id="27650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303" r="11388"/>
          <a:stretch>
            <a:fillRect/>
          </a:stretch>
        </p:blipFill>
        <p:spPr bwMode="auto">
          <a:xfrm>
            <a:off x="4795084" y="1915020"/>
            <a:ext cx="4614730" cy="3146078"/>
          </a:xfrm>
        </p:spPr>
      </p:pic>
      <p:sp>
        <p:nvSpPr>
          <p:cNvPr id="4" name="Прямокутник 3"/>
          <p:cNvSpPr/>
          <p:nvPr/>
        </p:nvSpPr>
        <p:spPr>
          <a:xfrm>
            <a:off x="393406" y="1158949"/>
            <a:ext cx="62200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Групова</a:t>
            </a:r>
            <a:r>
              <a:rPr lang="ru-RU" dirty="0"/>
              <a:t> робота 2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гімназія</a:t>
            </a:r>
            <a:r>
              <a:rPr lang="ru-RU" dirty="0"/>
              <a:t> р/а «</a:t>
            </a:r>
            <a:r>
              <a:rPr lang="ru-RU" dirty="0" err="1"/>
              <a:t>Козацьке</a:t>
            </a:r>
            <a:r>
              <a:rPr lang="ru-RU" dirty="0"/>
              <a:t> </a:t>
            </a:r>
            <a:r>
              <a:rPr lang="ru-RU" dirty="0" err="1"/>
              <a:t>подвір'я</a:t>
            </a:r>
            <a:r>
              <a:rPr lang="ru-RU" dirty="0"/>
              <a:t>»</a:t>
            </a:r>
          </a:p>
          <a:p>
            <a:r>
              <a:rPr lang="ru-RU" dirty="0" err="1"/>
              <a:t>Черепащук</a:t>
            </a:r>
            <a:r>
              <a:rPr lang="ru-RU" dirty="0"/>
              <a:t> </a:t>
            </a:r>
            <a:r>
              <a:rPr lang="ru-RU" dirty="0" err="1"/>
              <a:t>Софія</a:t>
            </a:r>
            <a:r>
              <a:rPr lang="ru-RU" dirty="0"/>
              <a:t>           «</a:t>
            </a:r>
            <a:r>
              <a:rPr lang="ru-RU" dirty="0" err="1"/>
              <a:t>Морська</a:t>
            </a:r>
            <a:r>
              <a:rPr lang="ru-RU" dirty="0"/>
              <a:t> сова»</a:t>
            </a:r>
          </a:p>
          <a:p>
            <a:r>
              <a:rPr lang="ru-RU" dirty="0" err="1"/>
              <a:t>Яновська</a:t>
            </a:r>
            <a:r>
              <a:rPr lang="ru-RU" dirty="0"/>
              <a:t> </a:t>
            </a:r>
            <a:r>
              <a:rPr lang="ru-RU" dirty="0" err="1"/>
              <a:t>Валерія</a:t>
            </a:r>
            <a:r>
              <a:rPr lang="ru-RU" dirty="0"/>
              <a:t>           «</a:t>
            </a:r>
            <a:r>
              <a:rPr lang="ru-RU" dirty="0" err="1"/>
              <a:t>Козацьке</a:t>
            </a:r>
            <a:r>
              <a:rPr lang="ru-RU" dirty="0"/>
              <a:t> </a:t>
            </a:r>
            <a:r>
              <a:rPr lang="ru-RU" dirty="0" err="1"/>
              <a:t>подвір'я</a:t>
            </a:r>
            <a:r>
              <a:rPr lang="ru-RU" dirty="0"/>
              <a:t>»</a:t>
            </a:r>
          </a:p>
          <a:p>
            <a:r>
              <a:rPr lang="ru-RU" dirty="0" err="1"/>
              <a:t>Опанаскевич</a:t>
            </a:r>
            <a:r>
              <a:rPr lang="ru-RU" dirty="0"/>
              <a:t> Елизавета «Тиха </a:t>
            </a:r>
            <a:r>
              <a:rPr lang="ru-RU" dirty="0" err="1"/>
              <a:t>кураїнська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/>
              <a:t>»</a:t>
            </a:r>
          </a:p>
          <a:p>
            <a:r>
              <a:rPr lang="ru-RU" dirty="0" err="1"/>
              <a:t>Матвєєв</a:t>
            </a:r>
            <a:r>
              <a:rPr lang="ru-RU" dirty="0"/>
              <a:t> </a:t>
            </a:r>
            <a:r>
              <a:rPr lang="ru-RU" dirty="0" err="1"/>
              <a:t>Дмитро</a:t>
            </a:r>
            <a:r>
              <a:rPr lang="ru-RU" dirty="0"/>
              <a:t>             «</a:t>
            </a:r>
            <a:r>
              <a:rPr lang="ru-RU" dirty="0" err="1"/>
              <a:t>Їжачкова</a:t>
            </a:r>
            <a:r>
              <a:rPr lang="ru-RU" dirty="0"/>
              <a:t> </a:t>
            </a:r>
            <a:r>
              <a:rPr lang="ru-RU" dirty="0" err="1"/>
              <a:t>домівка</a:t>
            </a:r>
            <a:r>
              <a:rPr lang="ru-RU" dirty="0"/>
              <a:t>»</a:t>
            </a:r>
          </a:p>
          <a:p>
            <a:r>
              <a:rPr lang="ru-RU" dirty="0" err="1"/>
              <a:t>Машіогло</a:t>
            </a:r>
            <a:r>
              <a:rPr lang="ru-RU" dirty="0"/>
              <a:t> </a:t>
            </a:r>
            <a:r>
              <a:rPr lang="ru-RU" dirty="0" err="1"/>
              <a:t>Ілона</a:t>
            </a:r>
            <a:r>
              <a:rPr lang="ru-RU" dirty="0"/>
              <a:t>              «</a:t>
            </a:r>
            <a:r>
              <a:rPr lang="ru-RU" dirty="0" err="1"/>
              <a:t>Міс</a:t>
            </a:r>
            <a:r>
              <a:rPr lang="ru-RU" dirty="0"/>
              <a:t> </a:t>
            </a:r>
            <a:r>
              <a:rPr lang="ru-RU" dirty="0" err="1"/>
              <a:t>Осінь</a:t>
            </a:r>
            <a:r>
              <a:rPr lang="ru-RU" dirty="0"/>
              <a:t>»</a:t>
            </a:r>
          </a:p>
          <a:p>
            <a:r>
              <a:rPr lang="ru-RU" dirty="0"/>
              <a:t>Кучеренко </a:t>
            </a:r>
            <a:r>
              <a:rPr lang="ru-RU" dirty="0" err="1"/>
              <a:t>Вікторія</a:t>
            </a:r>
            <a:r>
              <a:rPr lang="ru-RU" dirty="0"/>
              <a:t>        «</a:t>
            </a:r>
            <a:r>
              <a:rPr lang="ru-RU" dirty="0" err="1"/>
              <a:t>Квітковий</a:t>
            </a:r>
            <a:r>
              <a:rPr lang="ru-RU" dirty="0"/>
              <a:t> </a:t>
            </a:r>
            <a:r>
              <a:rPr lang="ru-RU" dirty="0" err="1"/>
              <a:t>кошик</a:t>
            </a:r>
            <a:r>
              <a:rPr lang="ru-RU" dirty="0"/>
              <a:t>»</a:t>
            </a:r>
          </a:p>
          <a:p>
            <a:r>
              <a:rPr lang="ru-RU" dirty="0"/>
              <a:t>Грищенко Лев                 «</a:t>
            </a:r>
            <a:r>
              <a:rPr lang="ru-RU" dirty="0" err="1"/>
              <a:t>Смішарики</a:t>
            </a:r>
            <a:r>
              <a:rPr lang="ru-RU" dirty="0"/>
              <a:t>»</a:t>
            </a:r>
          </a:p>
          <a:p>
            <a:r>
              <a:rPr lang="ru-RU" dirty="0" err="1"/>
              <a:t>Килинич</a:t>
            </a:r>
            <a:r>
              <a:rPr lang="ru-RU" dirty="0"/>
              <a:t> </a:t>
            </a:r>
            <a:r>
              <a:rPr lang="ru-RU" dirty="0" err="1"/>
              <a:t>Кирило</a:t>
            </a:r>
            <a:r>
              <a:rPr lang="ru-RU" dirty="0"/>
              <a:t>            «</a:t>
            </a:r>
            <a:r>
              <a:rPr lang="ru-RU" dirty="0" err="1"/>
              <a:t>Зимова</a:t>
            </a:r>
            <a:r>
              <a:rPr lang="ru-RU" dirty="0"/>
              <a:t> хата»</a:t>
            </a:r>
          </a:p>
          <a:p>
            <a:r>
              <a:rPr lang="ru-RU" dirty="0" err="1"/>
              <a:t>Койчева</a:t>
            </a:r>
            <a:r>
              <a:rPr lang="ru-RU" dirty="0"/>
              <a:t> А, </a:t>
            </a:r>
            <a:r>
              <a:rPr lang="ru-RU" dirty="0" err="1"/>
              <a:t>Хармишова</a:t>
            </a:r>
            <a:r>
              <a:rPr lang="ru-RU" dirty="0"/>
              <a:t> А «Мила </a:t>
            </a:r>
            <a:r>
              <a:rPr lang="ru-RU" dirty="0" err="1"/>
              <a:t>рідна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76448" y="0"/>
            <a:ext cx="8612372" cy="1265274"/>
          </a:xfrm>
        </p:spPr>
        <p:txBody>
          <a:bodyPr lIns="91425" tIns="45700" rIns="91425" bIns="4570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SzPts val="4000"/>
              <a:buFont typeface="Calibri" pitchFamily="34" charset="0"/>
              <a:buNone/>
            </a:pPr>
            <a:r>
              <a:rPr lang="uk-UA" sz="39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r>
              <a:rPr lang="uk-UA" sz="3900" b="1" dirty="0">
                <a:solidFill>
                  <a:srgbClr val="00B05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Участь у міському екологічному конкурсі «Зелена хвиля» </a:t>
            </a:r>
            <a:endParaRPr lang="ru-RU" sz="3900" b="1" dirty="0">
              <a:solidFill>
                <a:srgbClr val="00B050"/>
              </a:solidFill>
              <a:latin typeface="Monotype Corsiva" pitchFamily="66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1779" r="6309" b="7166"/>
          <a:stretch/>
        </p:blipFill>
        <p:spPr>
          <a:xfrm>
            <a:off x="5036490" y="3832929"/>
            <a:ext cx="4235099" cy="302507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36" y="1127050"/>
            <a:ext cx="4029737" cy="302311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0" y="1329070"/>
            <a:ext cx="5007936" cy="452431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Карачунова</a:t>
            </a:r>
            <a:r>
              <a:rPr lang="ru-RU" dirty="0"/>
              <a:t> Катерина     «Не </a:t>
            </a:r>
            <a:r>
              <a:rPr lang="ru-RU" dirty="0" err="1"/>
              <a:t>шукайте</a:t>
            </a:r>
            <a:r>
              <a:rPr lang="ru-RU" dirty="0"/>
              <a:t> чуда далеко»</a:t>
            </a:r>
          </a:p>
          <a:p>
            <a:r>
              <a:rPr lang="ru-RU" dirty="0"/>
              <a:t> </a:t>
            </a:r>
            <a:r>
              <a:rPr lang="ru-RU" dirty="0" err="1"/>
              <a:t>Кашельник</a:t>
            </a:r>
            <a:r>
              <a:rPr lang="ru-RU" dirty="0"/>
              <a:t> </a:t>
            </a:r>
            <a:r>
              <a:rPr lang="ru-RU" dirty="0" err="1"/>
              <a:t>Даніїл</a:t>
            </a:r>
            <a:r>
              <a:rPr lang="ru-RU" dirty="0"/>
              <a:t>   «</a:t>
            </a:r>
            <a:r>
              <a:rPr lang="ru-RU" dirty="0" err="1"/>
              <a:t>Роби</a:t>
            </a:r>
            <a:r>
              <a:rPr lang="ru-RU" dirty="0"/>
              <a:t>, те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можеш</a:t>
            </a:r>
            <a:r>
              <a:rPr lang="ru-RU" dirty="0"/>
              <a:t>»  </a:t>
            </a:r>
          </a:p>
          <a:p>
            <a:r>
              <a:rPr lang="ru-RU" dirty="0" err="1"/>
              <a:t>Грицунь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     « Я за </a:t>
            </a:r>
            <a:r>
              <a:rPr lang="ru-RU" dirty="0" err="1"/>
              <a:t>чисту</a:t>
            </a:r>
            <a:r>
              <a:rPr lang="ru-RU" dirty="0"/>
              <a:t> природу» </a:t>
            </a:r>
          </a:p>
          <a:p>
            <a:r>
              <a:rPr lang="ru-RU" dirty="0" err="1"/>
              <a:t>Іконнікова</a:t>
            </a:r>
            <a:r>
              <a:rPr lang="ru-RU" dirty="0"/>
              <a:t> </a:t>
            </a:r>
            <a:r>
              <a:rPr lang="ru-RU" dirty="0" err="1"/>
              <a:t>Поліна</a:t>
            </a:r>
            <a:r>
              <a:rPr lang="ru-RU" dirty="0"/>
              <a:t>, Бондаренко Марина.    «У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живемо</a:t>
            </a:r>
            <a:r>
              <a:rPr lang="ru-RU" dirty="0"/>
              <a:t>»</a:t>
            </a:r>
          </a:p>
          <a:p>
            <a:r>
              <a:rPr lang="ru-RU" dirty="0" err="1"/>
              <a:t>Опанаскович</a:t>
            </a:r>
            <a:r>
              <a:rPr lang="ru-RU" dirty="0"/>
              <a:t> </a:t>
            </a:r>
            <a:r>
              <a:rPr lang="ru-RU" dirty="0" err="1"/>
              <a:t>Елізовета</a:t>
            </a:r>
            <a:r>
              <a:rPr lang="ru-RU" dirty="0"/>
              <a:t>  «</a:t>
            </a:r>
            <a:r>
              <a:rPr lang="ru-RU" dirty="0" err="1"/>
              <a:t>Зелений</a:t>
            </a:r>
            <a:r>
              <a:rPr lang="ru-RU" dirty="0"/>
              <a:t> </a:t>
            </a:r>
            <a:r>
              <a:rPr lang="ru-RU" dirty="0" err="1"/>
              <a:t>башмачьок</a:t>
            </a:r>
            <a:r>
              <a:rPr lang="ru-RU" dirty="0"/>
              <a:t>» </a:t>
            </a:r>
          </a:p>
          <a:p>
            <a:r>
              <a:rPr lang="ru-RU" dirty="0" err="1"/>
              <a:t>Грицунь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 «Умка»     </a:t>
            </a:r>
          </a:p>
          <a:p>
            <a:r>
              <a:rPr lang="ru-RU" dirty="0"/>
              <a:t>Резва </a:t>
            </a:r>
            <a:r>
              <a:rPr lang="ru-RU" dirty="0" err="1"/>
              <a:t>Аріадна</a:t>
            </a:r>
            <a:r>
              <a:rPr lang="ru-RU" dirty="0"/>
              <a:t>  «</a:t>
            </a:r>
            <a:r>
              <a:rPr lang="ru-RU" dirty="0" err="1"/>
              <a:t>Ортопедичний</a:t>
            </a:r>
            <a:r>
              <a:rPr lang="ru-RU" dirty="0"/>
              <a:t>  </a:t>
            </a:r>
            <a:r>
              <a:rPr lang="ru-RU" dirty="0" err="1"/>
              <a:t>килимок</a:t>
            </a:r>
            <a:r>
              <a:rPr lang="ru-RU" dirty="0"/>
              <a:t>» </a:t>
            </a:r>
          </a:p>
          <a:p>
            <a:r>
              <a:rPr lang="ru-RU" dirty="0"/>
              <a:t>                             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err="1">
                <a:solidFill>
                  <a:srgbClr val="C00000"/>
                </a:solidFill>
              </a:rPr>
              <a:t>Переможці</a:t>
            </a:r>
            <a:r>
              <a:rPr lang="ru-RU" b="1" dirty="0">
                <a:solidFill>
                  <a:srgbClr val="C00000"/>
                </a:solidFill>
              </a:rPr>
              <a:t> конкурсу</a:t>
            </a:r>
          </a:p>
          <a:p>
            <a:r>
              <a:rPr lang="ru-RU" dirty="0" err="1"/>
              <a:t>Карачунова</a:t>
            </a:r>
            <a:r>
              <a:rPr lang="ru-RU" dirty="0"/>
              <a:t> Катерина     «Не </a:t>
            </a:r>
            <a:r>
              <a:rPr lang="ru-RU" dirty="0" err="1"/>
              <a:t>шукайте</a:t>
            </a:r>
            <a:r>
              <a:rPr lang="ru-RU" dirty="0"/>
              <a:t> чуда далеко»</a:t>
            </a:r>
          </a:p>
          <a:p>
            <a:r>
              <a:rPr lang="ru-RU" dirty="0" err="1"/>
              <a:t>Грицунь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  «Умка»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27591"/>
            <a:ext cx="8079581" cy="1020725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00B050"/>
                </a:solidFill>
              </a:rPr>
              <a:t>Екологічний трудовий десант 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492" y="1371600"/>
            <a:ext cx="3806190" cy="138380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учнів 11 класів висадили 75 кущів троянд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167"/>
            <a:ext cx="5346533" cy="39597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39" y="1916145"/>
            <a:ext cx="3660061" cy="4941855"/>
          </a:xfrm>
        </p:spPr>
      </p:pic>
    </p:spTree>
    <p:extLst>
      <p:ext uri="{BB962C8B-B14F-4D97-AF65-F5344CB8AC3E}">
        <p14:creationId xmlns:p14="http://schemas.microsoft.com/office/powerpoint/2010/main" val="21141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92917" y="-65733"/>
            <a:ext cx="8079581" cy="1658198"/>
          </a:xfrm>
        </p:spPr>
        <p:txBody>
          <a:bodyPr lIns="91425" tIns="45700" rIns="91425" bIns="4570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SzPts val="4000"/>
              <a:buFont typeface="Calibri" pitchFamily="34" charset="0"/>
              <a:buNone/>
            </a:pPr>
            <a:r>
              <a:rPr lang="uk-UA" sz="3900" b="1" dirty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День народження школи. </a:t>
            </a:r>
            <a:r>
              <a:rPr lang="uk-UA" sz="39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/>
            </a:r>
            <a:br>
              <a:rPr lang="uk-UA" sz="39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</a:br>
            <a:r>
              <a:rPr lang="uk-UA" sz="3900" b="1" dirty="0" smtClean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Свято </a:t>
            </a:r>
            <a:r>
              <a:rPr lang="uk-UA" sz="3900" b="1" dirty="0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Calibri" pitchFamily="34" charset="0"/>
                <a:sym typeface="Calibri" pitchFamily="34" charset="0"/>
              </a:rPr>
              <a:t>«ВІРИ, НАДІЇ, ЛЮБОВІ»</a:t>
            </a:r>
            <a:endParaRPr lang="ru-RU" sz="3900" dirty="0">
              <a:solidFill>
                <a:srgbClr val="C00000"/>
              </a:solidFill>
              <a:latin typeface="Monotype Corsiva" pitchFamily="66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28673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559222" y="3092450"/>
            <a:ext cx="6696572" cy="3765550"/>
          </a:xfrm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4"/>
          <a:srcRect b="24971"/>
          <a:stretch>
            <a:fillRect/>
          </a:stretch>
        </p:blipFill>
        <p:spPr bwMode="auto">
          <a:xfrm>
            <a:off x="1088627" y="1870960"/>
            <a:ext cx="688816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3439744"/>
            <a:ext cx="3810001" cy="3418256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5450" y="3324894"/>
            <a:ext cx="3638550" cy="3533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440</TotalTime>
  <Words>329</Words>
  <Application>Microsoft Office PowerPoint</Application>
  <PresentationFormat>Екран (4:3)</PresentationFormat>
  <Paragraphs>55</Paragraphs>
  <Slides>26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7" baseType="lpstr">
      <vt:lpstr>Метрополия</vt:lpstr>
      <vt:lpstr>    Розвиток  інтелектуальної,  духовної, громадянської складової особистості учня.  Підсумки роботи щодо безпеки життєдіяльності учнів під  час  навчально-виховного процесу  у 2017 році.</vt:lpstr>
      <vt:lpstr>Презентація PowerPoint</vt:lpstr>
      <vt:lpstr>Перше вересня - День знань!  Морська подорож  до країни знань.</vt:lpstr>
      <vt:lpstr>Олімпійський тиждень</vt:lpstr>
      <vt:lpstr>Д е н ь     м и р у  </vt:lpstr>
      <vt:lpstr>Переможці конкурсу «Щедрість рідної землі»</vt:lpstr>
      <vt:lpstr> Участь у міському екологічному конкурсі «Зелена хвиля» </vt:lpstr>
      <vt:lpstr>Екологічний трудовий десант </vt:lpstr>
      <vt:lpstr>День народження школи.  Свято «ВІРИ, НАДІЇ, ЛЮБОВІ»</vt:lpstr>
      <vt:lpstr> Організація свята Дня вчителя «Вчительська доля – висока зоря». День шкільного самоврядування. </vt:lpstr>
      <vt:lpstr>Вистава шкільного театру: «Лісова пісня»</vt:lpstr>
      <vt:lpstr>День захисника Вітчизни Козацькому роду нема переводу</vt:lpstr>
      <vt:lpstr>Благодійний ярмарок</vt:lpstr>
      <vt:lpstr>Новорічні подарунки дітям інтернату № 93</vt:lpstr>
      <vt:lpstr>Посвята в Першокласники</vt:lpstr>
      <vt:lpstr>Вшанування пам`яті жертв Голодомору </vt:lpstr>
      <vt:lpstr>День Гідності та Свободи</vt:lpstr>
      <vt:lpstr>Міжнародна правозахисна акція «16 днів проти насилля»  Інформаційно-просвітницька робота була спрямована на формування у дітей нетерпимого ставлення до будь-якої форми насильства.</vt:lpstr>
      <vt:lpstr>ЮЖНЕНСЬКИЙ МІСЬКИЙ ЦЕНТР СОЦІАЛЬНИХ СЛУЖБ ДЛЯ СІМ’Ї, ДІТЕЙ ТА МОЛОДІ провів серед учнів 6 -7 класів Авторської школи М.П. Гузика правовий квест </vt:lpstr>
      <vt:lpstr>Міжнародна правозахисна акція «16 днів проти насилля» </vt:lpstr>
      <vt:lpstr>Науково-практичну конференцію  "Проблеми сучасного права України"</vt:lpstr>
      <vt:lpstr>Новорічні  сувеніри «Ялинка»</vt:lpstr>
      <vt:lpstr>Свято наближається</vt:lpstr>
      <vt:lpstr>Екскурсії та подорожі учнів </vt:lpstr>
      <vt:lpstr>Діти на дорозі</vt:lpstr>
      <vt:lpstr>День рятівника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виховної роботи на І семестр 2017-2018 навчального року</dc:title>
  <dc:creator>Пользователь</dc:creator>
  <cp:lastModifiedBy>Admin</cp:lastModifiedBy>
  <cp:revision>34</cp:revision>
  <dcterms:modified xsi:type="dcterms:W3CDTF">2018-01-16T23:08:57Z</dcterms:modified>
</cp:coreProperties>
</file>