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58" r:id="rId9"/>
    <p:sldId id="275" r:id="rId10"/>
    <p:sldId id="296" r:id="rId11"/>
    <p:sldId id="274" r:id="rId12"/>
    <p:sldId id="278" r:id="rId13"/>
    <p:sldId id="264" r:id="rId14"/>
    <p:sldId id="265" r:id="rId15"/>
    <p:sldId id="266" r:id="rId16"/>
    <p:sldId id="277" r:id="rId17"/>
    <p:sldId id="280" r:id="rId18"/>
    <p:sldId id="281" r:id="rId19"/>
    <p:sldId id="282" r:id="rId20"/>
    <p:sldId id="283" r:id="rId21"/>
    <p:sldId id="285" r:id="rId22"/>
    <p:sldId id="279" r:id="rId23"/>
    <p:sldId id="286" r:id="rId24"/>
    <p:sldId id="287" r:id="rId25"/>
    <p:sldId id="288" r:id="rId26"/>
    <p:sldId id="289" r:id="rId27"/>
    <p:sldId id="290" r:id="rId28"/>
    <p:sldId id="292" r:id="rId29"/>
    <p:sldId id="291" r:id="rId30"/>
    <p:sldId id="293" r:id="rId31"/>
    <p:sldId id="294" r:id="rId32"/>
    <p:sldId id="295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371B88-469A-4B7C-A601-35CB2EF33154}" type="datetimeFigureOut">
              <a:rPr lang="uk-UA" smtClean="0"/>
              <a:t>12.05.2021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512575-23B0-4C76-91E1-EEA02F2F0D0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6400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12.05.2021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12.05.2021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12.05.2021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12.05.2021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12.05.2021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12.05.2021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C5CAD-927B-4DAA-97C7-94AE60FB3C0B}" type="datetimeFigureOut">
              <a:rPr lang="ru-RU" smtClean="0"/>
              <a:pPr/>
              <a:t>12.05.2021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E90A7-963A-4965-B91F-F37D68380D0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548680"/>
            <a:ext cx="4457704" cy="1470025"/>
          </a:xfrm>
        </p:spPr>
        <p:txBody>
          <a:bodyPr/>
          <a:lstStyle/>
          <a:p>
            <a:r>
              <a:rPr lang="uk-UA" b="1" dirty="0">
                <a:solidFill>
                  <a:schemeClr val="accent2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Кафедра словесності</a:t>
            </a:r>
            <a:endParaRPr lang="ru-RU" b="1" dirty="0">
              <a:solidFill>
                <a:schemeClr val="accent2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5984" y="3857628"/>
            <a:ext cx="4414846" cy="1752600"/>
          </a:xfrm>
        </p:spPr>
        <p:txBody>
          <a:bodyPr/>
          <a:lstStyle/>
          <a:p>
            <a:r>
              <a:rPr lang="uk-UA" dirty="0"/>
              <a:t>підзаголовок</a:t>
            </a:r>
            <a:endParaRPr lang="ru-RU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0" y="5765416"/>
            <a:ext cx="9144000" cy="1092584"/>
            <a:chOff x="0" y="5765416"/>
            <a:chExt cx="9144000" cy="1092584"/>
          </a:xfrm>
        </p:grpSpPr>
        <p:pic>
          <p:nvPicPr>
            <p:cNvPr id="2050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9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20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21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r="57144" b="10595"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11" y="2218731"/>
            <a:ext cx="4692442" cy="312260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C00000"/>
                </a:solidFill>
              </a:rPr>
              <a:t>Методичні розробки</a:t>
            </a:r>
          </a:p>
        </p:txBody>
      </p:sp>
      <p:pic>
        <p:nvPicPr>
          <p:cNvPr id="4" name="Picture 1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92520"/>
            <a:ext cx="8712968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0" y="6237312"/>
            <a:ext cx="9144000" cy="620688"/>
            <a:chOff x="0" y="5765416"/>
            <a:chExt cx="9144000" cy="1092584"/>
          </a:xfrm>
        </p:grpSpPr>
        <p:pic>
          <p:nvPicPr>
            <p:cNvPr id="6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7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8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9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r="57144" b="10595"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</p:spTree>
    <p:extLst>
      <p:ext uri="{BB962C8B-B14F-4D97-AF65-F5344CB8AC3E}">
        <p14:creationId xmlns:p14="http://schemas.microsoft.com/office/powerpoint/2010/main" val="3731982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65346" y="107332"/>
            <a:ext cx="8229600" cy="778098"/>
          </a:xfrm>
        </p:spPr>
        <p:txBody>
          <a:bodyPr/>
          <a:lstStyle/>
          <a:p>
            <a:r>
              <a:rPr lang="uk-UA" b="1" dirty="0">
                <a:solidFill>
                  <a:srgbClr val="C00000"/>
                </a:solidFill>
              </a:rPr>
              <a:t>Учнівські роботи</a:t>
            </a:r>
          </a:p>
        </p:txBody>
      </p:sp>
      <p:pic>
        <p:nvPicPr>
          <p:cNvPr id="4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386">
            <a:off x="337496" y="1011036"/>
            <a:ext cx="5672625" cy="4254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30"/>
          <a:stretch/>
        </p:blipFill>
        <p:spPr>
          <a:xfrm>
            <a:off x="6130319" y="114972"/>
            <a:ext cx="2384505" cy="26059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5" t="15568" r="18137"/>
          <a:stretch/>
        </p:blipFill>
        <p:spPr>
          <a:xfrm rot="21257999">
            <a:off x="4208125" y="4316226"/>
            <a:ext cx="3456384" cy="2343132"/>
          </a:xfrm>
          <a:prstGeom prst="rect">
            <a:avLst/>
          </a:prstGeom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4173">
            <a:off x="6368060" y="2264176"/>
            <a:ext cx="2592387" cy="211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0" y="6237312"/>
            <a:ext cx="9144000" cy="620688"/>
            <a:chOff x="0" y="5765416"/>
            <a:chExt cx="9144000" cy="1092584"/>
          </a:xfrm>
        </p:grpSpPr>
        <p:pic>
          <p:nvPicPr>
            <p:cNvPr id="9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0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1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2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r="57144" b="10595"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</p:spTree>
    <p:extLst>
      <p:ext uri="{BB962C8B-B14F-4D97-AF65-F5344CB8AC3E}">
        <p14:creationId xmlns:p14="http://schemas.microsoft.com/office/powerpoint/2010/main" val="1188465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06266" y="128191"/>
            <a:ext cx="8229600" cy="996553"/>
          </a:xfrm>
        </p:spPr>
        <p:txBody>
          <a:bodyPr/>
          <a:lstStyle/>
          <a:p>
            <a:r>
              <a:rPr lang="uk-UA" b="1" dirty="0">
                <a:solidFill>
                  <a:srgbClr val="C00000"/>
                </a:solidFill>
              </a:rPr>
              <a:t>Досягнення учнів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8"/>
            <a:ext cx="6336704" cy="4896544"/>
          </a:xfrm>
        </p:spPr>
        <p:txBody>
          <a:bodyPr>
            <a:normAutofit fontScale="85000" lnSpcReduction="20000"/>
          </a:bodyPr>
          <a:lstStyle/>
          <a:p>
            <a:r>
              <a:rPr lang="uk-UA" dirty="0"/>
              <a:t>Переможці міських конкурсів </a:t>
            </a:r>
            <a:r>
              <a:rPr lang="uk-UA" dirty="0" err="1"/>
              <a:t>ім.П.Яцика</a:t>
            </a:r>
            <a:r>
              <a:rPr lang="uk-UA" dirty="0"/>
              <a:t> та </a:t>
            </a:r>
            <a:r>
              <a:rPr lang="uk-UA" dirty="0" err="1"/>
              <a:t>Т.Шевченка</a:t>
            </a:r>
            <a:r>
              <a:rPr lang="uk-UA" dirty="0"/>
              <a:t>, олімпіади з української мови та літератури</a:t>
            </a:r>
          </a:p>
          <a:p>
            <a:endParaRPr lang="uk-UA" dirty="0"/>
          </a:p>
          <a:p>
            <a:r>
              <a:rPr lang="uk-UA" dirty="0"/>
              <a:t>Призери </a:t>
            </a:r>
            <a:r>
              <a:rPr lang="uk-UA" b="1" dirty="0"/>
              <a:t>обласного</a:t>
            </a:r>
            <a:r>
              <a:rPr lang="uk-UA" dirty="0"/>
              <a:t> конкурсу </a:t>
            </a:r>
            <a:r>
              <a:rPr lang="uk-UA" dirty="0" err="1"/>
              <a:t>ім.Т.Шевченка</a:t>
            </a:r>
            <a:r>
              <a:rPr lang="uk-UA" dirty="0"/>
              <a:t>, олімпіади з української мови та літератури:</a:t>
            </a:r>
          </a:p>
          <a:p>
            <a:pPr marL="0" indent="0">
              <a:buNone/>
            </a:pPr>
            <a:r>
              <a:rPr lang="uk-UA" dirty="0" err="1"/>
              <a:t>Хінцицька</a:t>
            </a:r>
            <a:r>
              <a:rPr lang="uk-UA" dirty="0"/>
              <a:t> Ірина – 2 місце, олімпіада</a:t>
            </a:r>
          </a:p>
          <a:p>
            <a:pPr marL="0" indent="0">
              <a:buNone/>
            </a:pPr>
            <a:r>
              <a:rPr lang="uk-UA" dirty="0" err="1"/>
              <a:t>Дурбала</a:t>
            </a:r>
            <a:r>
              <a:rPr lang="uk-UA" dirty="0"/>
              <a:t> Яна – 3 місце, олімпіада</a:t>
            </a:r>
          </a:p>
          <a:p>
            <a:pPr marL="0" indent="0">
              <a:buNone/>
            </a:pPr>
            <a:r>
              <a:rPr lang="uk-UA" dirty="0"/>
              <a:t>Яновська Валерія – 2 місце в конкурсі </a:t>
            </a:r>
            <a:r>
              <a:rPr lang="uk-UA" dirty="0" err="1"/>
              <a:t>ім.Т.Шевченка</a:t>
            </a:r>
            <a:endParaRPr lang="uk-UA" dirty="0"/>
          </a:p>
          <a:p>
            <a:pPr marL="0" indent="0">
              <a:buNone/>
            </a:pPr>
            <a:r>
              <a:rPr lang="uk-UA" dirty="0" err="1"/>
              <a:t>Собченко</a:t>
            </a:r>
            <a:r>
              <a:rPr lang="uk-UA" dirty="0"/>
              <a:t> Юлія – 3 місце в конкурсі </a:t>
            </a:r>
            <a:r>
              <a:rPr lang="uk-UA" dirty="0" err="1"/>
              <a:t>ім.Т.Шевченка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2" t="8077" b="28654"/>
          <a:stretch/>
        </p:blipFill>
        <p:spPr>
          <a:xfrm>
            <a:off x="6467031" y="964352"/>
            <a:ext cx="2447717" cy="3384376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0" y="5893648"/>
            <a:ext cx="9144000" cy="964352"/>
            <a:chOff x="0" y="5765416"/>
            <a:chExt cx="9144000" cy="1092584"/>
          </a:xfrm>
        </p:grpSpPr>
        <p:pic>
          <p:nvPicPr>
            <p:cNvPr id="6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7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8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9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r="57144" b="10595"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</p:spTree>
    <p:extLst>
      <p:ext uri="{BB962C8B-B14F-4D97-AF65-F5344CB8AC3E}">
        <p14:creationId xmlns:p14="http://schemas.microsoft.com/office/powerpoint/2010/main" val="3540539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ъект 2"/>
          <p:cNvSpPr>
            <a:spLocks noGrp="1"/>
          </p:cNvSpPr>
          <p:nvPr>
            <p:ph idx="1"/>
          </p:nvPr>
        </p:nvSpPr>
        <p:spPr>
          <a:xfrm>
            <a:off x="77813" y="908720"/>
            <a:ext cx="5208599" cy="5775325"/>
          </a:xfrm>
        </p:spPr>
        <p:txBody>
          <a:bodyPr/>
          <a:lstStyle/>
          <a:p>
            <a:pPr eaLnBrk="1" hangingPunct="1">
              <a:buClr>
                <a:srgbClr val="FFCC00"/>
              </a:buClr>
              <a:buSzPct val="12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uk-UA" altLang="uk-UA" sz="2600" b="1" dirty="0"/>
          </a:p>
          <a:p>
            <a:pPr eaLnBrk="1" hangingPunct="1">
              <a:buClr>
                <a:srgbClr val="FFCC00"/>
              </a:buClr>
              <a:buSzPct val="12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uk-UA" altLang="uk-UA" sz="2600" b="1" dirty="0"/>
              <a:t>Стаж </a:t>
            </a:r>
            <a:r>
              <a:rPr lang="uk-UA" altLang="uk-UA" sz="2600" b="1" dirty="0" err="1"/>
              <a:t>работи</a:t>
            </a:r>
            <a:r>
              <a:rPr lang="uk-UA" altLang="uk-UA" sz="2600" b="1" dirty="0"/>
              <a:t> в школі </a:t>
            </a:r>
            <a:r>
              <a:rPr lang="uk-UA" altLang="uk-UA" sz="2600" dirty="0"/>
              <a:t>– 27 років </a:t>
            </a:r>
          </a:p>
          <a:p>
            <a:pPr eaLnBrk="1" hangingPunct="1">
              <a:buClr>
                <a:srgbClr val="FFCC00"/>
              </a:buClr>
              <a:buSzPct val="12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uk-UA" altLang="uk-UA" sz="2600" b="1" dirty="0"/>
              <a:t>Освіта</a:t>
            </a:r>
            <a:r>
              <a:rPr lang="uk-UA" altLang="uk-UA" sz="2600" dirty="0"/>
              <a:t> –  вища,  Ізмаїльський державний педагогічний  інститут, 1993 г. </a:t>
            </a:r>
          </a:p>
          <a:p>
            <a:pPr eaLnBrk="1" hangingPunct="1">
              <a:buClr>
                <a:srgbClr val="FFCC00"/>
              </a:buClr>
              <a:buSzPct val="12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uk-UA" altLang="uk-UA" sz="2600" b="1" dirty="0"/>
              <a:t>Спеціальність</a:t>
            </a:r>
            <a:r>
              <a:rPr lang="uk-UA" altLang="uk-UA" sz="2600" dirty="0"/>
              <a:t>  – учитель російської мови та літератури</a:t>
            </a:r>
          </a:p>
          <a:p>
            <a:pPr eaLnBrk="1" hangingPunct="1">
              <a:buClr>
                <a:srgbClr val="FFCC00"/>
              </a:buClr>
              <a:buSzPct val="12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uk-UA" altLang="uk-UA" sz="2600" b="1" dirty="0"/>
              <a:t>Кваліфікаційна категорія </a:t>
            </a:r>
            <a:r>
              <a:rPr lang="uk-UA" altLang="uk-UA" sz="2600" dirty="0"/>
              <a:t>- учитель вищої категорії</a:t>
            </a:r>
          </a:p>
          <a:p>
            <a:pPr eaLnBrk="1" hangingPunct="1">
              <a:buClr>
                <a:srgbClr val="FFCC00"/>
              </a:buClr>
              <a:buSzPct val="12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uk-UA" altLang="uk-UA" sz="2600" b="1" dirty="0"/>
              <a:t>Звання</a:t>
            </a:r>
            <a:r>
              <a:rPr lang="uk-UA" altLang="uk-UA" sz="2600" dirty="0"/>
              <a:t> – учитель-методист</a:t>
            </a:r>
          </a:p>
        </p:txBody>
      </p:sp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833613" y="104775"/>
            <a:ext cx="7499350" cy="6477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ru-RU" b="1" dirty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Михайлова </a:t>
            </a:r>
            <a:r>
              <a:rPr lang="ru-RU" b="1" dirty="0" err="1">
                <a:solidFill>
                  <a:srgbClr val="C00000"/>
                </a:solidFill>
              </a:rPr>
              <a:t>Марія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err="1">
                <a:solidFill>
                  <a:srgbClr val="C00000"/>
                </a:solidFill>
              </a:rPr>
              <a:t>Іванівна</a:t>
            </a:r>
            <a:br>
              <a:rPr lang="ru-RU" b="1" dirty="0">
                <a:solidFill>
                  <a:schemeClr val="tx2">
                    <a:satMod val="130000"/>
                  </a:schemeClr>
                </a:solidFill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0" y="6165304"/>
            <a:ext cx="9144000" cy="692696"/>
            <a:chOff x="0" y="5765416"/>
            <a:chExt cx="9144000" cy="1092584"/>
          </a:xfrm>
        </p:grpSpPr>
        <p:pic>
          <p:nvPicPr>
            <p:cNvPr id="6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7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8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9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r="57144" b="10595"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305C93-FD0D-453F-BAE9-3AAB3A1544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676" y="1124744"/>
            <a:ext cx="3000395" cy="45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46721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92" y="101477"/>
            <a:ext cx="8486692" cy="634082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3600" b="1" dirty="0">
                <a:solidFill>
                  <a:srgbClr val="C00000"/>
                </a:solidFill>
              </a:rPr>
              <a:t>Переможці та призери творчих конкурсів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0108" y="735559"/>
            <a:ext cx="8836388" cy="4525963"/>
          </a:xfrm>
        </p:spPr>
        <p:txBody>
          <a:bodyPr>
            <a:noAutofit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b="1" i="1" dirty="0" err="1">
                <a:solidFill>
                  <a:srgbClr val="FF0000"/>
                </a:solidFill>
              </a:rPr>
              <a:t>Міжнародний</a:t>
            </a:r>
            <a:r>
              <a:rPr lang="ru-RU" sz="2400" b="1" i="1" dirty="0">
                <a:solidFill>
                  <a:srgbClr val="FF0000"/>
                </a:solidFill>
              </a:rPr>
              <a:t>  </a:t>
            </a:r>
            <a:r>
              <a:rPr lang="ru-RU" sz="2400" b="1" i="1" dirty="0" err="1">
                <a:solidFill>
                  <a:srgbClr val="FF0000"/>
                </a:solidFill>
              </a:rPr>
              <a:t>Корнійчуковський</a:t>
            </a:r>
            <a:r>
              <a:rPr lang="ru-RU" sz="2400" b="1" i="1" dirty="0">
                <a:solidFill>
                  <a:srgbClr val="FF0000"/>
                </a:solidFill>
              </a:rPr>
              <a:t>  фестиваль </a:t>
            </a:r>
            <a:r>
              <a:rPr lang="ru-RU" sz="2400" b="1" i="1" dirty="0" err="1">
                <a:solidFill>
                  <a:srgbClr val="FF0000"/>
                </a:solidFill>
              </a:rPr>
              <a:t>дитячої</a:t>
            </a:r>
            <a:r>
              <a:rPr lang="ru-RU" sz="2400" b="1" i="1" dirty="0">
                <a:solidFill>
                  <a:srgbClr val="FF0000"/>
                </a:solidFill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</a:rPr>
              <a:t>літератури</a:t>
            </a:r>
            <a:r>
              <a:rPr lang="ru-RU" sz="2400" dirty="0">
                <a:solidFill>
                  <a:srgbClr val="FF0000"/>
                </a:solidFill>
              </a:rPr>
              <a:t>: </a:t>
            </a: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b="1" i="1" dirty="0" err="1"/>
              <a:t>Свєженцева</a:t>
            </a:r>
            <a:r>
              <a:rPr lang="ru-RU" sz="2400" b="1" i="1" dirty="0"/>
              <a:t> </a:t>
            </a:r>
            <a:r>
              <a:rPr lang="ru-RU" sz="2400" b="1" i="1" dirty="0" err="1"/>
              <a:t>Анастасія</a:t>
            </a:r>
            <a:r>
              <a:rPr lang="ru-RU" sz="2400" b="1" i="1" dirty="0"/>
              <a:t>-  </a:t>
            </a:r>
            <a:r>
              <a:rPr lang="ru-RU" sz="2400" b="1" dirty="0">
                <a:solidFill>
                  <a:srgbClr val="7030A0"/>
                </a:solidFill>
              </a:rPr>
              <a:t>2 </a:t>
            </a:r>
            <a:r>
              <a:rPr lang="ru-RU" sz="2400" b="1" dirty="0" err="1">
                <a:solidFill>
                  <a:srgbClr val="7030A0"/>
                </a:solidFill>
              </a:rPr>
              <a:t>місце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dirty="0"/>
              <a:t>(</a:t>
            </a:r>
            <a:r>
              <a:rPr lang="ru-RU" sz="2400" dirty="0" err="1"/>
              <a:t>номінація</a:t>
            </a:r>
            <a:r>
              <a:rPr lang="ru-RU" sz="2400" dirty="0"/>
              <a:t> «</a:t>
            </a:r>
            <a:r>
              <a:rPr lang="ru-RU" sz="2400" dirty="0" err="1"/>
              <a:t>Вірші</a:t>
            </a:r>
            <a:r>
              <a:rPr lang="ru-RU" sz="2400" dirty="0"/>
              <a:t>», «Проза») </a:t>
            </a: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b="1" i="1" dirty="0" err="1"/>
              <a:t>Тюленєва</a:t>
            </a:r>
            <a:r>
              <a:rPr lang="ru-RU" sz="2400" b="1" i="1" dirty="0"/>
              <a:t> Владислава -  </a:t>
            </a:r>
            <a:r>
              <a:rPr lang="ru-RU" sz="2400" b="1" dirty="0">
                <a:solidFill>
                  <a:srgbClr val="7030A0"/>
                </a:solidFill>
              </a:rPr>
              <a:t>3 </a:t>
            </a:r>
            <a:r>
              <a:rPr lang="ru-RU" sz="2400" b="1" dirty="0" err="1">
                <a:solidFill>
                  <a:srgbClr val="7030A0"/>
                </a:solidFill>
              </a:rPr>
              <a:t>місце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dirty="0"/>
              <a:t>(</a:t>
            </a:r>
            <a:r>
              <a:rPr lang="ru-RU" sz="2400" dirty="0" err="1"/>
              <a:t>номінація</a:t>
            </a:r>
            <a:r>
              <a:rPr lang="ru-RU" sz="2400" dirty="0"/>
              <a:t> «Проза»)</a:t>
            </a: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b="1" dirty="0" err="1">
                <a:solidFill>
                  <a:srgbClr val="FF0000"/>
                </a:solidFill>
              </a:rPr>
              <a:t>Міжнародний</a:t>
            </a:r>
            <a:r>
              <a:rPr lang="ru-RU" sz="2400" b="1" dirty="0">
                <a:solidFill>
                  <a:srgbClr val="FF0000"/>
                </a:solidFill>
              </a:rPr>
              <a:t>  проект «</a:t>
            </a:r>
            <a:r>
              <a:rPr lang="ru-RU" sz="2400" b="1" dirty="0" err="1">
                <a:solidFill>
                  <a:srgbClr val="FF0000"/>
                </a:solidFill>
              </a:rPr>
              <a:t>Летять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журавлі</a:t>
            </a:r>
            <a:r>
              <a:rPr lang="ru-RU" sz="2400" b="1" dirty="0">
                <a:solidFill>
                  <a:srgbClr val="FF0000"/>
                </a:solidFill>
              </a:rPr>
              <a:t>»:</a:t>
            </a: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b="1" i="1" dirty="0" err="1"/>
              <a:t>Карачунова</a:t>
            </a:r>
            <a:r>
              <a:rPr lang="ru-RU" sz="2400" b="1" i="1" dirty="0"/>
              <a:t>  Катерина</a:t>
            </a:r>
            <a:r>
              <a:rPr lang="ru-RU" sz="2400" dirty="0"/>
              <a:t> – </a:t>
            </a:r>
            <a:r>
              <a:rPr lang="ru-RU" sz="2400" b="1" dirty="0">
                <a:solidFill>
                  <a:srgbClr val="7030A0"/>
                </a:solidFill>
              </a:rPr>
              <a:t>2 </a:t>
            </a:r>
            <a:r>
              <a:rPr lang="ru-RU" sz="2400" b="1" dirty="0" err="1">
                <a:solidFill>
                  <a:srgbClr val="7030A0"/>
                </a:solidFill>
              </a:rPr>
              <a:t>місце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dirty="0"/>
              <a:t>(</a:t>
            </a:r>
            <a:r>
              <a:rPr lang="ru-RU" sz="2400" dirty="0" err="1"/>
              <a:t>номінація</a:t>
            </a:r>
            <a:r>
              <a:rPr lang="ru-RU" sz="2400" dirty="0"/>
              <a:t> «</a:t>
            </a:r>
            <a:r>
              <a:rPr lang="ru-RU" sz="2400" dirty="0" err="1"/>
              <a:t>Лірична</a:t>
            </a:r>
            <a:r>
              <a:rPr lang="ru-RU" sz="2400" dirty="0"/>
              <a:t> </a:t>
            </a:r>
            <a:r>
              <a:rPr lang="ru-RU" sz="2400" dirty="0" err="1"/>
              <a:t>балада</a:t>
            </a:r>
            <a:r>
              <a:rPr lang="ru-RU" sz="2400" dirty="0"/>
              <a:t>»)</a:t>
            </a: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b="1" i="1" dirty="0" err="1"/>
              <a:t>Тюленєва</a:t>
            </a:r>
            <a:r>
              <a:rPr lang="ru-RU" sz="2400" b="1" i="1" dirty="0"/>
              <a:t> Владислава</a:t>
            </a:r>
            <a:r>
              <a:rPr lang="ru-RU" sz="2400" dirty="0"/>
              <a:t> – </a:t>
            </a:r>
            <a:r>
              <a:rPr lang="ru-RU" sz="2400" b="1" dirty="0">
                <a:solidFill>
                  <a:srgbClr val="7030A0"/>
                </a:solidFill>
              </a:rPr>
              <a:t>3 </a:t>
            </a:r>
            <a:r>
              <a:rPr lang="ru-RU" sz="2400" b="1" dirty="0" err="1">
                <a:solidFill>
                  <a:srgbClr val="7030A0"/>
                </a:solidFill>
              </a:rPr>
              <a:t>місце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dirty="0"/>
              <a:t>(</a:t>
            </a:r>
            <a:r>
              <a:rPr lang="ru-RU" sz="2400" dirty="0" err="1"/>
              <a:t>номінація</a:t>
            </a:r>
            <a:r>
              <a:rPr lang="ru-RU" sz="2400" dirty="0"/>
              <a:t> «</a:t>
            </a:r>
            <a:r>
              <a:rPr lang="ru-RU" sz="2400" dirty="0" err="1"/>
              <a:t>Авторська</a:t>
            </a:r>
            <a:r>
              <a:rPr lang="ru-RU" sz="2400" dirty="0"/>
              <a:t> проза»)</a:t>
            </a: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b="1" dirty="0" err="1">
                <a:solidFill>
                  <a:srgbClr val="FF0000"/>
                </a:solidFill>
              </a:rPr>
              <a:t>Обласний</a:t>
            </a:r>
            <a:r>
              <a:rPr lang="ru-RU" sz="2400" b="1" dirty="0">
                <a:solidFill>
                  <a:srgbClr val="FF0000"/>
                </a:solidFill>
              </a:rPr>
              <a:t>  конкурс  «</a:t>
            </a:r>
            <a:r>
              <a:rPr lang="ru-RU" sz="2400" b="1" dirty="0" err="1">
                <a:solidFill>
                  <a:srgbClr val="FF0000"/>
                </a:solidFill>
              </a:rPr>
              <a:t>Що</a:t>
            </a:r>
            <a:r>
              <a:rPr lang="ru-RU" sz="2400" b="1" dirty="0">
                <a:solidFill>
                  <a:srgbClr val="FF0000"/>
                </a:solidFill>
              </a:rPr>
              <a:t> в </a:t>
            </a:r>
            <a:r>
              <a:rPr lang="ru-RU" sz="2400" b="1" dirty="0" err="1">
                <a:solidFill>
                  <a:srgbClr val="FF0000"/>
                </a:solidFill>
              </a:rPr>
              <a:t>імені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тобі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моїм</a:t>
            </a:r>
            <a:r>
              <a:rPr lang="ru-RU" sz="2400" b="1" dirty="0">
                <a:solidFill>
                  <a:srgbClr val="FF0000"/>
                </a:solidFill>
              </a:rPr>
              <a:t>»:</a:t>
            </a:r>
            <a:br>
              <a:rPr lang="ru-RU" sz="2400" dirty="0"/>
            </a:br>
            <a:r>
              <a:rPr lang="ru-RU" sz="2400" b="1" i="1" dirty="0"/>
              <a:t>Чурсин Ростислав </a:t>
            </a:r>
            <a:r>
              <a:rPr lang="ru-RU" sz="2400" dirty="0"/>
              <a:t>– </a:t>
            </a:r>
            <a:r>
              <a:rPr lang="ru-RU" sz="2400" b="1" dirty="0">
                <a:solidFill>
                  <a:srgbClr val="7030A0"/>
                </a:solidFill>
              </a:rPr>
              <a:t>3 </a:t>
            </a:r>
            <a:r>
              <a:rPr lang="ru-RU" sz="2400" b="1" dirty="0" err="1">
                <a:solidFill>
                  <a:srgbClr val="7030A0"/>
                </a:solidFill>
              </a:rPr>
              <a:t>місце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/>
              <a:t>(</a:t>
            </a:r>
            <a:r>
              <a:rPr lang="ru-RU" sz="2400" dirty="0" err="1"/>
              <a:t>номінація</a:t>
            </a:r>
            <a:r>
              <a:rPr lang="ru-RU" sz="2400" dirty="0"/>
              <a:t> «</a:t>
            </a:r>
            <a:r>
              <a:rPr lang="ru-RU" sz="2400" dirty="0" err="1"/>
              <a:t>Журнальна</a:t>
            </a:r>
            <a:r>
              <a:rPr lang="ru-RU" sz="2400" dirty="0"/>
              <a:t> </a:t>
            </a:r>
            <a:r>
              <a:rPr lang="ru-RU" sz="2400" dirty="0" err="1"/>
              <a:t>обкладинка</a:t>
            </a:r>
            <a:r>
              <a:rPr lang="ru-RU" sz="2400" dirty="0"/>
              <a:t>»)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0" y="5765416"/>
            <a:ext cx="9144000" cy="1092584"/>
            <a:chOff x="0" y="5765416"/>
            <a:chExt cx="9144000" cy="1092584"/>
          </a:xfrm>
        </p:grpSpPr>
        <p:pic>
          <p:nvPicPr>
            <p:cNvPr id="5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6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7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8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r="57144" b="10595"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  <p:pic>
        <p:nvPicPr>
          <p:cNvPr id="9" name="Picture 2" descr="E:\фото\М.И\DSC_4378 копия.jpg">
            <a:extLst>
              <a:ext uri="{FF2B5EF4-FFF2-40B4-BE49-F238E27FC236}">
                <a16:creationId xmlns:a16="http://schemas.microsoft.com/office/drawing/2014/main" id="{B2316566-6051-4676-9029-7A67A359D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534" y="4149080"/>
            <a:ext cx="3763962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9765566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r="6437"/>
          <a:stretch/>
        </p:blipFill>
        <p:spPr bwMode="auto">
          <a:xfrm>
            <a:off x="3606556" y="157795"/>
            <a:ext cx="2064376" cy="3037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rot="485727">
            <a:off x="6061913" y="230265"/>
            <a:ext cx="1980757" cy="28921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 rot="21092489">
            <a:off x="727709" y="331682"/>
            <a:ext cx="2171270" cy="30609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4999" y="3068960"/>
            <a:ext cx="3468688" cy="2520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48359" t="2871" r="3103"/>
          <a:stretch/>
        </p:blipFill>
        <p:spPr>
          <a:xfrm rot="450182">
            <a:off x="5808970" y="3073365"/>
            <a:ext cx="1887538" cy="2743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8" name="Группа 7"/>
          <p:cNvGrpSpPr/>
          <p:nvPr/>
        </p:nvGrpSpPr>
        <p:grpSpPr>
          <a:xfrm>
            <a:off x="0" y="5765416"/>
            <a:ext cx="9144000" cy="1092584"/>
            <a:chOff x="0" y="5765416"/>
            <a:chExt cx="9144000" cy="1092584"/>
          </a:xfrm>
        </p:grpSpPr>
        <p:pic>
          <p:nvPicPr>
            <p:cNvPr id="9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0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1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2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r="57144" b="10595"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</p:spTree>
    <p:extLst>
      <p:ext uri="{BB962C8B-B14F-4D97-AF65-F5344CB8AC3E}">
        <p14:creationId xmlns:p14="http://schemas.microsoft.com/office/powerpoint/2010/main" val="2590835912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C00000"/>
                </a:solidFill>
                <a:cs typeface="Times New Roman" panose="02020603050405020304" pitchFamily="18" charset="0"/>
              </a:rPr>
              <a:t>Третьякова Лариса Леонідівна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25320" y="1356608"/>
            <a:ext cx="42614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роботи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32 роки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Освіта –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вища, </a:t>
            </a:r>
            <a:r>
              <a:rPr lang="uk-UA" sz="2400" dirty="0"/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Одеський державний університет  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ім.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І.І.Мечникова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1988 р.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Спеціальність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учитель української мови та літератури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Кваліфікаційна категорія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учитель вищої категорії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Звання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учитель-методист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0" y="5765128"/>
            <a:ext cx="9144000" cy="1092872"/>
            <a:chOff x="0" y="5765416"/>
            <a:chExt cx="9144000" cy="1092584"/>
          </a:xfrm>
        </p:grpSpPr>
        <p:pic>
          <p:nvPicPr>
            <p:cNvPr id="8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9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0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1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r="57144" b="10595"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A748B8-CFC0-43FC-A7FD-BB0D5E27BA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52736"/>
            <a:ext cx="2997579" cy="449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74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ъект 1"/>
          <p:cNvSpPr>
            <a:spLocks noGrp="1"/>
          </p:cNvSpPr>
          <p:nvPr>
            <p:ph idx="1"/>
          </p:nvPr>
        </p:nvSpPr>
        <p:spPr>
          <a:xfrm>
            <a:off x="683568" y="-5288"/>
            <a:ext cx="7408862" cy="5792788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uk-UA" altLang="uk-UA" sz="4400" b="1" dirty="0">
                <a:solidFill>
                  <a:srgbClr val="C00000"/>
                </a:solidFill>
              </a:rPr>
              <a:t>Нагороди</a:t>
            </a:r>
            <a:endParaRPr lang="ru-RU" altLang="uk-UA" sz="4400" b="1" dirty="0">
              <a:solidFill>
                <a:srgbClr val="C00000"/>
              </a:solidFill>
            </a:endParaRPr>
          </a:p>
        </p:txBody>
      </p:sp>
      <p:pic>
        <p:nvPicPr>
          <p:cNvPr id="30723" name="Picture 2" descr="C:\Users\Администратор\Desktop\20 січня фото\DSC048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8064500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0" y="6021288"/>
            <a:ext cx="9144000" cy="836712"/>
            <a:chOff x="0" y="5765416"/>
            <a:chExt cx="9144000" cy="1092584"/>
          </a:xfrm>
        </p:grpSpPr>
        <p:pic>
          <p:nvPicPr>
            <p:cNvPr id="5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6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7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8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r="57144" b="10595"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</p:spTree>
    <p:extLst>
      <p:ext uri="{BB962C8B-B14F-4D97-AF65-F5344CB8AC3E}">
        <p14:creationId xmlns:p14="http://schemas.microsoft.com/office/powerpoint/2010/main" val="517728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" t="25296" r="20676"/>
          <a:stretch/>
        </p:blipFill>
        <p:spPr>
          <a:xfrm rot="171938">
            <a:off x="318279" y="3806756"/>
            <a:ext cx="3658434" cy="2762173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808" y="119024"/>
            <a:ext cx="9144000" cy="746671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 err="1">
                <a:solidFill>
                  <a:srgbClr val="C00000"/>
                </a:solidFill>
              </a:rPr>
              <a:t>Керівник</a:t>
            </a:r>
            <a:r>
              <a:rPr lang="ru-RU" sz="4000" b="1" dirty="0">
                <a:solidFill>
                  <a:srgbClr val="C00000"/>
                </a:solidFill>
              </a:rPr>
              <a:t> </a:t>
            </a:r>
            <a:r>
              <a:rPr lang="ru-RU" sz="4000" b="1" dirty="0" err="1">
                <a:solidFill>
                  <a:srgbClr val="C00000"/>
                </a:solidFill>
              </a:rPr>
              <a:t>шкільної</a:t>
            </a:r>
            <a:r>
              <a:rPr lang="ru-RU" sz="4000" b="1" dirty="0">
                <a:solidFill>
                  <a:srgbClr val="C00000"/>
                </a:solidFill>
              </a:rPr>
              <a:t> </a:t>
            </a:r>
            <a:r>
              <a:rPr lang="ru-RU" sz="4000" b="1" dirty="0" err="1">
                <a:solidFill>
                  <a:srgbClr val="C00000"/>
                </a:solidFill>
              </a:rPr>
              <a:t>театральної</a:t>
            </a:r>
            <a:r>
              <a:rPr lang="ru-RU" sz="4000" b="1" dirty="0">
                <a:solidFill>
                  <a:srgbClr val="C00000"/>
                </a:solidFill>
              </a:rPr>
              <a:t> </a:t>
            </a:r>
            <a:r>
              <a:rPr lang="ru-RU" sz="4000" b="1" dirty="0" err="1">
                <a:solidFill>
                  <a:srgbClr val="C00000"/>
                </a:solidFill>
              </a:rPr>
              <a:t>студії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264880"/>
            <a:ext cx="8568556" cy="1651952"/>
          </a:xfrm>
        </p:spPr>
        <p:txBody>
          <a:bodyPr>
            <a:normAutofit/>
          </a:bodyPr>
          <a:lstStyle/>
          <a:p>
            <a:pPr marL="82296" indent="0" eaLnBrk="1" fontAlgn="auto" hangingPunct="1">
              <a:spcAft>
                <a:spcPts val="0"/>
              </a:spcAft>
              <a:buNone/>
              <a:defRPr/>
            </a:pPr>
            <a:endParaRPr lang="uk-UA" sz="2700" b="1" dirty="0">
              <a:solidFill>
                <a:srgbClr val="FFFF00"/>
              </a:solidFill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sz="2700" b="1" dirty="0">
              <a:solidFill>
                <a:srgbClr val="660033"/>
              </a:solidFill>
            </a:endParaRPr>
          </a:p>
        </p:txBody>
      </p:sp>
      <p:pic>
        <p:nvPicPr>
          <p:cNvPr id="31748" name="Picture 2" descr="C:\Users\Администратор\Desktop\12 місяців\DSC091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1420">
            <a:off x="205562" y="1293728"/>
            <a:ext cx="3203708" cy="22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11"/>
          <a:stretch/>
        </p:blipFill>
        <p:spPr>
          <a:xfrm>
            <a:off x="3547368" y="827290"/>
            <a:ext cx="2694349" cy="34395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8" t="20063" r="15736" b="15737"/>
          <a:stretch/>
        </p:blipFill>
        <p:spPr>
          <a:xfrm rot="412094">
            <a:off x="6227232" y="2693795"/>
            <a:ext cx="2592288" cy="23042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" t="23881" r="21759" b="13790"/>
          <a:stretch/>
        </p:blipFill>
        <p:spPr>
          <a:xfrm>
            <a:off x="4535798" y="4786444"/>
            <a:ext cx="3888432" cy="18722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80014" y="827290"/>
            <a:ext cx="24679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rgbClr val="FF0000"/>
                </a:solidFill>
              </a:rPr>
              <a:t>І місце в обласному етапі конкурсу «Сіяння маленьких зірочок»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0" y="6506214"/>
            <a:ext cx="9144000" cy="351785"/>
            <a:chOff x="0" y="5765416"/>
            <a:chExt cx="9144000" cy="1092584"/>
          </a:xfrm>
        </p:grpSpPr>
        <p:pic>
          <p:nvPicPr>
            <p:cNvPr id="11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2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3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4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r="57144" b="10595"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</p:spTree>
    <p:extLst>
      <p:ext uri="{BB962C8B-B14F-4D97-AF65-F5344CB8AC3E}">
        <p14:creationId xmlns:p14="http://schemas.microsoft.com/office/powerpoint/2010/main" val="3372920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noFill/>
          <a:ln>
            <a:solidFill>
              <a:srgbClr val="FFFF99"/>
            </a:solidFill>
          </a:ln>
        </p:spPr>
        <p:txBody>
          <a:bodyPr/>
          <a:lstStyle/>
          <a:p>
            <a:pPr marL="0" lvl="0" indent="0" algn="ctr">
              <a:spcBef>
                <a:spcPts val="0"/>
              </a:spcBef>
              <a:buClrTx/>
              <a:buSzTx/>
              <a:buNone/>
            </a:pPr>
            <a:r>
              <a:rPr lang="uk-UA" b="1" dirty="0">
                <a:solidFill>
                  <a:srgbClr val="FFFF00"/>
                </a:solidFill>
                <a:latin typeface="Times New Roman"/>
              </a:rPr>
              <a:t>      </a:t>
            </a:r>
            <a:r>
              <a:rPr lang="uk-UA" sz="3600" b="1" dirty="0" err="1">
                <a:solidFill>
                  <a:srgbClr val="FF0000"/>
                </a:solidFill>
                <a:latin typeface="+mj-lt"/>
              </a:rPr>
              <a:t>Проєктні</a:t>
            </a:r>
            <a:r>
              <a:rPr lang="uk-UA" sz="3600" b="1" dirty="0">
                <a:solidFill>
                  <a:srgbClr val="FF0000"/>
                </a:solidFill>
                <a:latin typeface="+mj-lt"/>
              </a:rPr>
              <a:t> роботи з української мови та літератури</a:t>
            </a:r>
          </a:p>
          <a:p>
            <a:pPr marL="0" lvl="0" indent="0" algn="just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endParaRPr lang="uk-UA" b="1" dirty="0">
              <a:solidFill>
                <a:srgbClr val="C00000"/>
              </a:solidFill>
              <a:latin typeface="Times New Roman"/>
            </a:endParaRPr>
          </a:p>
          <a:p>
            <a:pPr marL="0" lvl="0" indent="0" algn="just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8533456" y="260648"/>
            <a:ext cx="8229600" cy="125272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Администратор\Desktop\фото Лариса 2015\DSC047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70" y="1360475"/>
            <a:ext cx="6624736" cy="413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0" y="5805264"/>
            <a:ext cx="9144000" cy="1052736"/>
            <a:chOff x="0" y="5765416"/>
            <a:chExt cx="9144000" cy="1092584"/>
          </a:xfrm>
        </p:grpSpPr>
        <p:pic>
          <p:nvPicPr>
            <p:cNvPr id="8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9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0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1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r="57144" b="10595"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</p:spTree>
    <p:extLst>
      <p:ext uri="{BB962C8B-B14F-4D97-AF65-F5344CB8AC3E}">
        <p14:creationId xmlns:p14="http://schemas.microsoft.com/office/powerpoint/2010/main" val="3902822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973998-C8C4-41DF-B877-7E53A7A53B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7" y="0"/>
            <a:ext cx="9107066" cy="6303014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0" y="4779057"/>
            <a:ext cx="9144000" cy="2211025"/>
            <a:chOff x="0" y="5756251"/>
            <a:chExt cx="9144000" cy="1101749"/>
          </a:xfrm>
        </p:grpSpPr>
        <p:pic>
          <p:nvPicPr>
            <p:cNvPr id="13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4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5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5165672" y="5756251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6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r="57144" b="10595"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74DF1D0-F37A-473C-B6EC-07CC7579A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188720">
            <a:off x="4460693" y="1920039"/>
            <a:ext cx="1409956" cy="159196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803938" y="3027865"/>
            <a:ext cx="6989010" cy="3574969"/>
          </a:xfrm>
        </p:spPr>
        <p:txBody>
          <a:bodyPr/>
          <a:lstStyle/>
          <a:p>
            <a:pPr marL="0" indent="0">
              <a:buNone/>
            </a:pPr>
            <a:endParaRPr lang="uk-UA" b="1" dirty="0">
              <a:solidFill>
                <a:srgbClr val="C00000"/>
              </a:solidFill>
            </a:endParaRPr>
          </a:p>
          <a:p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396552" y="-1252728"/>
            <a:ext cx="8229600" cy="1252728"/>
          </a:xfrm>
        </p:spPr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915" y="288079"/>
            <a:ext cx="3117032" cy="203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9520" y="61173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solidFill>
                  <a:srgbClr val="C00000"/>
                </a:solidFill>
              </a:rPr>
              <a:t>Досягнення  учнів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9520" y="980728"/>
            <a:ext cx="5148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>
                <a:srgbClr val="31B6FD"/>
              </a:buClr>
            </a:pPr>
            <a:r>
              <a:rPr lang="uk-UA" sz="2000" b="1" dirty="0">
                <a:solidFill>
                  <a:schemeClr val="accent4">
                    <a:lumMod val="75000"/>
                  </a:schemeClr>
                </a:solidFill>
              </a:rPr>
              <a:t>Призові місця вихованців у конкурсах із української мови ім. </a:t>
            </a:r>
            <a:r>
              <a:rPr lang="uk-UA" sz="2000" b="1" dirty="0" err="1">
                <a:solidFill>
                  <a:schemeClr val="accent4">
                    <a:lumMod val="75000"/>
                  </a:schemeClr>
                </a:solidFill>
              </a:rPr>
              <a:t>П.Яцика</a:t>
            </a:r>
            <a:r>
              <a:rPr lang="uk-UA" sz="2000" b="1" dirty="0">
                <a:solidFill>
                  <a:schemeClr val="accent4">
                    <a:lumMod val="75000"/>
                  </a:schemeClr>
                </a:solidFill>
              </a:rPr>
              <a:t>  та літератури </a:t>
            </a:r>
          </a:p>
          <a:p>
            <a:pPr lvl="0" algn="just">
              <a:buClr>
                <a:srgbClr val="31B6FD"/>
              </a:buClr>
            </a:pPr>
            <a:r>
              <a:rPr lang="uk-UA" sz="2000" b="1" dirty="0">
                <a:solidFill>
                  <a:schemeClr val="accent4">
                    <a:lumMod val="75000"/>
                  </a:schemeClr>
                </a:solidFill>
              </a:rPr>
              <a:t>ім. </a:t>
            </a:r>
            <a:r>
              <a:rPr lang="uk-UA" sz="2000" b="1" dirty="0" err="1">
                <a:solidFill>
                  <a:schemeClr val="accent4">
                    <a:lumMod val="75000"/>
                  </a:schemeClr>
                </a:solidFill>
              </a:rPr>
              <a:t>Т.Шевченка</a:t>
            </a:r>
            <a:r>
              <a:rPr lang="uk-UA" sz="2000" b="1" dirty="0">
                <a:solidFill>
                  <a:schemeClr val="accent4">
                    <a:lumMod val="75000"/>
                  </a:schemeClr>
                </a:solidFill>
              </a:rPr>
              <a:t>, олімпіадах, </a:t>
            </a:r>
            <a:r>
              <a:rPr lang="uk-UA" sz="2000" b="1" dirty="0" err="1">
                <a:solidFill>
                  <a:schemeClr val="accent4">
                    <a:lumMod val="75000"/>
                  </a:schemeClr>
                </a:solidFill>
              </a:rPr>
              <a:t>МАНі</a:t>
            </a:r>
            <a:r>
              <a:rPr lang="uk-UA" sz="2000" b="1" dirty="0">
                <a:solidFill>
                  <a:schemeClr val="accent4">
                    <a:lumMod val="75000"/>
                  </a:schemeClr>
                </a:solidFill>
              </a:rPr>
              <a:t>, творчих конкурсах.</a:t>
            </a:r>
            <a:endParaRPr lang="uk-UA" sz="2000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2492896"/>
            <a:ext cx="8541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800" b="1" dirty="0">
                <a:solidFill>
                  <a:srgbClr val="FF0000"/>
                </a:solidFill>
              </a:rPr>
              <a:t>І місце в області за твір-есе «</a:t>
            </a:r>
            <a:r>
              <a:rPr lang="uk-UA" sz="2800" b="1" i="1" dirty="0">
                <a:solidFill>
                  <a:srgbClr val="C00000"/>
                </a:solidFill>
              </a:rPr>
              <a:t>Грінченко-«Вартовий»</a:t>
            </a:r>
            <a:r>
              <a:rPr lang="uk-UA" sz="28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8" name="Picture 2" descr="C:\Users\Администратор\Desktop\20 січня фото\DSC048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4968">
            <a:off x="306913" y="3279929"/>
            <a:ext cx="1654470" cy="22796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051720" y="2965598"/>
            <a:ext cx="7194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solidFill>
                  <a:srgbClr val="C00000"/>
                </a:solidFill>
                <a:latin typeface="Times New Roman"/>
              </a:rPr>
              <a:t>3-є місце в обласному етапі конкурсу МАН</a:t>
            </a:r>
            <a:r>
              <a:rPr lang="uk-UA" b="1" dirty="0">
                <a:solidFill>
                  <a:srgbClr val="C00000"/>
                </a:solidFill>
                <a:latin typeface="Times New Roman"/>
              </a:rPr>
              <a:t>.</a:t>
            </a:r>
            <a:endParaRPr lang="uk-UA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61"/>
          <a:stretch/>
        </p:blipFill>
        <p:spPr bwMode="auto">
          <a:xfrm>
            <a:off x="2051720" y="3752166"/>
            <a:ext cx="1706797" cy="277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:\Users\Администратор\Desktop\20 січня фото\DSC048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806">
            <a:off x="4201657" y="4193120"/>
            <a:ext cx="1853151" cy="256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Администратор\Desktop\20 січня фото\DSC0488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8265">
            <a:off x="5551587" y="3940423"/>
            <a:ext cx="3365686" cy="266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319960" y="33972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dirty="0" err="1">
                <a:solidFill>
                  <a:srgbClr val="C00000"/>
                </a:solidFill>
              </a:rPr>
              <a:t>А.Кришталь</a:t>
            </a:r>
            <a:r>
              <a:rPr lang="uk-UA" b="1" dirty="0">
                <a:solidFill>
                  <a:srgbClr val="C00000"/>
                </a:solidFill>
              </a:rPr>
              <a:t>. </a:t>
            </a:r>
            <a:r>
              <a:rPr lang="uk-UA" b="1" dirty="0">
                <a:solidFill>
                  <a:srgbClr val="FF3399"/>
                </a:solidFill>
              </a:rPr>
              <a:t>Збірка поезій </a:t>
            </a:r>
            <a:r>
              <a:rPr lang="uk-UA" b="1" i="1" dirty="0">
                <a:solidFill>
                  <a:srgbClr val="FF3399"/>
                </a:solidFill>
              </a:rPr>
              <a:t>«Натхнення прийшло» 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0" y="6381328"/>
            <a:ext cx="9144000" cy="476672"/>
            <a:chOff x="0" y="5765416"/>
            <a:chExt cx="9144000" cy="1092584"/>
          </a:xfrm>
        </p:grpSpPr>
        <p:pic>
          <p:nvPicPr>
            <p:cNvPr id="17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8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9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20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r="57144" b="10595"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</p:spTree>
    <p:extLst>
      <p:ext uri="{BB962C8B-B14F-4D97-AF65-F5344CB8AC3E}">
        <p14:creationId xmlns:p14="http://schemas.microsoft.com/office/powerpoint/2010/main" val="5208836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133" y="-626364"/>
            <a:ext cx="6918131" cy="45496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122" name="Picture 2" descr="C:\Users\Администратор\Desktop\20 січня фото\DSC048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184" y="1146672"/>
            <a:ext cx="3240360" cy="41661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67544" y="188640"/>
            <a:ext cx="8229600" cy="8640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4400" b="1" dirty="0">
                <a:solidFill>
                  <a:srgbClr val="C00000"/>
                </a:solidFill>
              </a:rPr>
              <a:t>Методичні напрацювання</a:t>
            </a:r>
          </a:p>
        </p:txBody>
      </p:sp>
      <p:pic>
        <p:nvPicPr>
          <p:cNvPr id="9" name="Picture 2" descr="C:\Users\Администратор\Desktop\20 січня фото\DSC048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5303">
            <a:off x="709962" y="1691074"/>
            <a:ext cx="2664296" cy="36091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5639">
            <a:off x="6328828" y="1596153"/>
            <a:ext cx="2304255" cy="36091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0" y="5938570"/>
            <a:ext cx="9144000" cy="919430"/>
            <a:chOff x="0" y="5765416"/>
            <a:chExt cx="9144000" cy="1092584"/>
          </a:xfrm>
        </p:grpSpPr>
        <p:pic>
          <p:nvPicPr>
            <p:cNvPr id="12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3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4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5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r="57144" b="10595"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</p:spTree>
    <p:extLst>
      <p:ext uri="{BB962C8B-B14F-4D97-AF65-F5344CB8AC3E}">
        <p14:creationId xmlns:p14="http://schemas.microsoft.com/office/powerpoint/2010/main" val="42938866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848" y="21082"/>
            <a:ext cx="8229600" cy="1143000"/>
          </a:xfrm>
        </p:spPr>
        <p:txBody>
          <a:bodyPr/>
          <a:lstStyle/>
          <a:p>
            <a:r>
              <a:rPr lang="uk-UA" b="1" dirty="0" err="1">
                <a:solidFill>
                  <a:srgbClr val="C00000"/>
                </a:solidFill>
              </a:rPr>
              <a:t>Єлтухова</a:t>
            </a:r>
            <a:r>
              <a:rPr lang="uk-UA" b="1" dirty="0">
                <a:solidFill>
                  <a:srgbClr val="C00000"/>
                </a:solidFill>
              </a:rPr>
              <a:t> Людмила Борисівна</a:t>
            </a:r>
          </a:p>
        </p:txBody>
      </p:sp>
      <p:pic>
        <p:nvPicPr>
          <p:cNvPr id="4" name="Рисунок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60" y="1404670"/>
            <a:ext cx="3198801" cy="4525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127976" y="1268760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роботи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25 років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Освіта –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вища, Ізмаїльський державний педагогічний інститут, 1995 р.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Спеціальність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учитель російської мови та літератури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Посада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учитель зарубіжної літератури, російської мови, літератури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Кваліфікаційна категорія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учитель вищої категорії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Звання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учитель-методист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0" y="5930633"/>
            <a:ext cx="9144000" cy="927367"/>
            <a:chOff x="0" y="5765416"/>
            <a:chExt cx="9144000" cy="1092584"/>
          </a:xfrm>
        </p:grpSpPr>
        <p:pic>
          <p:nvPicPr>
            <p:cNvPr id="7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8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9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0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r="57144" b="10595"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</p:spTree>
    <p:extLst>
      <p:ext uri="{BB962C8B-B14F-4D97-AF65-F5344CB8AC3E}">
        <p14:creationId xmlns:p14="http://schemas.microsoft.com/office/powerpoint/2010/main" val="28796441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12576" y="0"/>
            <a:ext cx="8229600" cy="1143000"/>
          </a:xfrm>
        </p:spPr>
        <p:txBody>
          <a:bodyPr/>
          <a:lstStyle/>
          <a:p>
            <a:r>
              <a:rPr lang="uk-UA" b="1" dirty="0">
                <a:solidFill>
                  <a:srgbClr val="C00000"/>
                </a:solidFill>
              </a:rPr>
              <a:t>Досягнення учнів</a:t>
            </a:r>
          </a:p>
        </p:txBody>
      </p:sp>
      <p:sp>
        <p:nvSpPr>
          <p:cNvPr id="4" name="Прямоугольник 4"/>
          <p:cNvSpPr>
            <a:spLocks noGrp="1" noChangeArrowheads="1"/>
          </p:cNvSpPr>
          <p:nvPr>
            <p:ph idx="1"/>
          </p:nvPr>
        </p:nvSpPr>
        <p:spPr bwMode="auto">
          <a:xfrm>
            <a:off x="179512" y="1171600"/>
            <a:ext cx="5716141" cy="3120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ru-RU" altLang="uk-UA" sz="2400" dirty="0" err="1">
                <a:cs typeface="Arial" panose="020B0604020202020204" pitchFamily="34" charset="0"/>
              </a:rPr>
              <a:t>Призові</a:t>
            </a:r>
            <a:r>
              <a:rPr lang="ru-RU" altLang="uk-UA" sz="2400" dirty="0">
                <a:cs typeface="Arial" panose="020B0604020202020204" pitchFamily="34" charset="0"/>
              </a:rPr>
              <a:t> </a:t>
            </a:r>
            <a:r>
              <a:rPr lang="ru-RU" altLang="uk-UA" sz="2400" dirty="0" err="1">
                <a:cs typeface="Arial" panose="020B0604020202020204" pitchFamily="34" charset="0"/>
              </a:rPr>
              <a:t>місця</a:t>
            </a:r>
            <a:r>
              <a:rPr lang="ru-RU" altLang="uk-UA" sz="2400" dirty="0">
                <a:cs typeface="Arial" panose="020B0604020202020204" pitchFamily="34" charset="0"/>
              </a:rPr>
              <a:t> в </a:t>
            </a:r>
            <a:r>
              <a:rPr lang="ru-RU" altLang="uk-UA" sz="2400" dirty="0" err="1">
                <a:cs typeface="Arial" panose="020B0604020202020204" pitchFamily="34" charset="0"/>
              </a:rPr>
              <a:t>міській</a:t>
            </a:r>
            <a:r>
              <a:rPr lang="ru-RU" altLang="uk-UA" sz="2400" dirty="0">
                <a:cs typeface="Arial" panose="020B0604020202020204" pitchFamily="34" charset="0"/>
              </a:rPr>
              <a:t> </a:t>
            </a:r>
            <a:r>
              <a:rPr lang="ru-RU" altLang="uk-UA" sz="2400" dirty="0" err="1">
                <a:cs typeface="Arial" panose="020B0604020202020204" pitchFamily="34" charset="0"/>
              </a:rPr>
              <a:t>олімпіаді</a:t>
            </a:r>
            <a:r>
              <a:rPr lang="ru-RU" altLang="uk-UA" sz="2400" dirty="0"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ts val="0"/>
              </a:spcBef>
            </a:pPr>
            <a:endParaRPr lang="ru-RU" altLang="uk-UA" sz="2400" dirty="0"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</a:pPr>
            <a:r>
              <a:rPr lang="uk-UA" altLang="uk-UA" sz="2400" dirty="0">
                <a:cs typeface="Arial" panose="020B0604020202020204" pitchFamily="34" charset="0"/>
              </a:rPr>
              <a:t>І місце в обласній олімпіаді з російської мови (</a:t>
            </a:r>
            <a:r>
              <a:rPr lang="uk-UA" altLang="uk-UA" sz="2400" dirty="0" err="1">
                <a:cs typeface="Arial" panose="020B0604020202020204" pitchFamily="34" charset="0"/>
              </a:rPr>
              <a:t>Лановська</a:t>
            </a:r>
            <a:r>
              <a:rPr lang="uk-UA" altLang="uk-UA" sz="2400" dirty="0">
                <a:cs typeface="Arial" panose="020B0604020202020204" pitchFamily="34" charset="0"/>
              </a:rPr>
              <a:t> Олександра)</a:t>
            </a:r>
          </a:p>
          <a:p>
            <a:pPr eaLnBrk="1" hangingPunct="1"/>
            <a:endParaRPr lang="uk-UA" altLang="uk-UA" dirty="0">
              <a:cs typeface="Arial" panose="020B0604020202020204" pitchFamily="34" charset="0"/>
            </a:endParaRPr>
          </a:p>
          <a:p>
            <a:pPr eaLnBrk="1" hangingPunct="1"/>
            <a:endParaRPr lang="ru-RU" altLang="uk-UA" dirty="0">
              <a:cs typeface="Arial" panose="020B0604020202020204" pitchFamily="34" charset="0"/>
            </a:endParaRPr>
          </a:p>
        </p:txBody>
      </p:sp>
      <p:sp>
        <p:nvSpPr>
          <p:cNvPr id="5" name="Прямоугольник 5"/>
          <p:cNvSpPr>
            <a:spLocks noChangeArrowheads="1"/>
          </p:cNvSpPr>
          <p:nvPr/>
        </p:nvSpPr>
        <p:spPr bwMode="auto">
          <a:xfrm>
            <a:off x="323528" y="3124883"/>
            <a:ext cx="557212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 2" panose="05020102010507070707" pitchFamily="18" charset="2"/>
              <a:buNone/>
            </a:pPr>
            <a:r>
              <a:rPr lang="ru-RU" altLang="uk-UA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Міжнародний</a:t>
            </a:r>
            <a:r>
              <a:rPr lang="ru-RU" alt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uk-UA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</a:t>
            </a:r>
            <a:r>
              <a:rPr lang="ru-RU" alt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altLang="uk-UA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Летять</a:t>
            </a:r>
            <a:r>
              <a:rPr lang="ru-RU" alt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журавлі</a:t>
            </a:r>
            <a:r>
              <a:rPr lang="ru-RU" alt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ru-RU" altLang="uk-UA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Чуравін</a:t>
            </a:r>
            <a:r>
              <a:rPr lang="ru-RU" alt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Данило </a:t>
            </a:r>
            <a:r>
              <a:rPr lang="ru-RU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altLang="uk-UA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alt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номінація</a:t>
            </a:r>
            <a:r>
              <a:rPr lang="ru-RU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«Проза»)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1" t="11904" r="31655"/>
          <a:stretch/>
        </p:blipFill>
        <p:spPr>
          <a:xfrm>
            <a:off x="5880373" y="1171600"/>
            <a:ext cx="3007479" cy="4256856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0" y="5877272"/>
            <a:ext cx="9144000" cy="980728"/>
            <a:chOff x="0" y="5765416"/>
            <a:chExt cx="9144000" cy="1092584"/>
          </a:xfrm>
        </p:grpSpPr>
        <p:pic>
          <p:nvPicPr>
            <p:cNvPr id="8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9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0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1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r="57144" b="10595"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</p:spTree>
    <p:extLst>
      <p:ext uri="{BB962C8B-B14F-4D97-AF65-F5344CB8AC3E}">
        <p14:creationId xmlns:p14="http://schemas.microsoft.com/office/powerpoint/2010/main" val="26515175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9573"/>
            <a:ext cx="8229600" cy="1143000"/>
          </a:xfrm>
        </p:spPr>
        <p:txBody>
          <a:bodyPr/>
          <a:lstStyle/>
          <a:p>
            <a:r>
              <a:rPr lang="uk-UA" b="1" dirty="0" err="1">
                <a:solidFill>
                  <a:srgbClr val="C00000"/>
                </a:solidFill>
              </a:rPr>
              <a:t>Кузіна</a:t>
            </a:r>
            <a:r>
              <a:rPr lang="uk-UA" b="1" dirty="0">
                <a:solidFill>
                  <a:srgbClr val="C00000"/>
                </a:solidFill>
              </a:rPr>
              <a:t> Ірина Олегівна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93448" y="162880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роботи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26 років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Освіта –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вища, Ізмаїльський державний педагогічний інститут, 1995 р.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Спеціальність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учитель української мови та літератури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Кваліфікаційна категорія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учитель вищої категорії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Звання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старший учитель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0" y="5950065"/>
            <a:ext cx="9144000" cy="907935"/>
            <a:chOff x="0" y="5765416"/>
            <a:chExt cx="9144000" cy="1092584"/>
          </a:xfrm>
        </p:grpSpPr>
        <p:pic>
          <p:nvPicPr>
            <p:cNvPr id="7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8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9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0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r="57144" b="10595"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B7983C-CC18-45CF-8731-165B3665F2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66428"/>
            <a:ext cx="3150096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55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42992" cy="788685"/>
          </a:xfrm>
        </p:spPr>
        <p:txBody>
          <a:bodyPr/>
          <a:lstStyle/>
          <a:p>
            <a:r>
              <a:rPr lang="uk-UA" b="1" dirty="0">
                <a:solidFill>
                  <a:srgbClr val="C00000"/>
                </a:solidFill>
              </a:rPr>
              <a:t>Досягнення учнів</a:t>
            </a:r>
          </a:p>
        </p:txBody>
      </p:sp>
      <p:pic>
        <p:nvPicPr>
          <p:cNvPr id="4" name="Picture 2" descr="C:\Users\Зарольская\Desktop\диплом яц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4070">
            <a:off x="612287" y="1351503"/>
            <a:ext cx="1656184" cy="2283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C:\Users\Зарольская\Desktop\шевдип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258" y="1772816"/>
            <a:ext cx="2304256" cy="318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C:\Users\Зарольская\Desktop\подяк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8883">
            <a:off x="4192963" y="2431399"/>
            <a:ext cx="2160241" cy="31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Users\Зарольская\Desktop\диплом яц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18682"/>
            <a:ext cx="1584176" cy="218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00193" y="908720"/>
            <a:ext cx="273630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uk-UA" sz="2800" b="1" dirty="0">
                <a:solidFill>
                  <a:srgbClr val="FF0000"/>
                </a:solidFill>
              </a:rPr>
              <a:t>Призові місця в міських та обласних олімпіадах з української мови й літератури  та в конкурсах</a:t>
            </a:r>
          </a:p>
          <a:p>
            <a:pPr algn="ctr"/>
            <a:r>
              <a:rPr lang="uk-UA" altLang="uk-UA" sz="2800" b="1" dirty="0">
                <a:solidFill>
                  <a:srgbClr val="FF0000"/>
                </a:solidFill>
              </a:rPr>
              <a:t> ім. </a:t>
            </a:r>
            <a:r>
              <a:rPr lang="uk-UA" altLang="uk-UA" sz="2800" b="1" dirty="0" err="1">
                <a:solidFill>
                  <a:srgbClr val="FF0000"/>
                </a:solidFill>
              </a:rPr>
              <a:t>Т.Шевченка</a:t>
            </a:r>
            <a:r>
              <a:rPr lang="uk-UA" altLang="uk-UA" sz="28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uk-UA" altLang="uk-UA" sz="2800" b="1" dirty="0">
                <a:solidFill>
                  <a:srgbClr val="FF0000"/>
                </a:solidFill>
              </a:rPr>
              <a:t>і Петра Яцика</a:t>
            </a:r>
            <a:endParaRPr lang="uk-UA" sz="2800" b="1" dirty="0">
              <a:solidFill>
                <a:srgbClr val="FF0000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0" y="5805264"/>
            <a:ext cx="9144000" cy="1052736"/>
            <a:chOff x="0" y="5765416"/>
            <a:chExt cx="9144000" cy="1092584"/>
          </a:xfrm>
        </p:grpSpPr>
        <p:pic>
          <p:nvPicPr>
            <p:cNvPr id="10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1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2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3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r="57144" b="10595"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</p:spTree>
    <p:extLst>
      <p:ext uri="{BB962C8B-B14F-4D97-AF65-F5344CB8AC3E}">
        <p14:creationId xmlns:p14="http://schemas.microsoft.com/office/powerpoint/2010/main" val="19578848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err="1">
                <a:solidFill>
                  <a:srgbClr val="C00000"/>
                </a:solidFill>
              </a:rPr>
              <a:t>Алєманова</a:t>
            </a:r>
            <a:r>
              <a:rPr lang="uk-UA" b="1" dirty="0">
                <a:solidFill>
                  <a:srgbClr val="C00000"/>
                </a:solidFill>
              </a:rPr>
              <a:t> Ірина Володимирівна</a:t>
            </a:r>
          </a:p>
        </p:txBody>
      </p:sp>
      <p:pic>
        <p:nvPicPr>
          <p:cNvPr id="4" name="Picture 2" descr="C:\Users\Администратор\Desktop\Алєманова\DSC054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3674225" cy="367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93448" y="162880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роботи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29 років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Освіта –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вища, Кам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янець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-Подільський державний педагогічний інститут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ім.В.П.Затонського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1996 р.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Спеціальність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учитель української мови та літератури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Кваліфікаційна категорія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учитель першої категорії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0" y="5805264"/>
            <a:ext cx="9144000" cy="1052736"/>
            <a:chOff x="0" y="5765416"/>
            <a:chExt cx="9144000" cy="1092584"/>
          </a:xfrm>
        </p:grpSpPr>
        <p:pic>
          <p:nvPicPr>
            <p:cNvPr id="7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8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9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0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r="57144" b="10595"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</p:spTree>
    <p:extLst>
      <p:ext uri="{BB962C8B-B14F-4D97-AF65-F5344CB8AC3E}">
        <p14:creationId xmlns:p14="http://schemas.microsoft.com/office/powerpoint/2010/main" val="16226612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6508" y="0"/>
            <a:ext cx="6203032" cy="850106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C00000"/>
                </a:solidFill>
              </a:rPr>
              <a:t>Напрацювання</a:t>
            </a:r>
            <a:r>
              <a:rPr lang="uk-UA" dirty="0"/>
              <a:t> </a:t>
            </a: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0186"/>
            <a:ext cx="7776864" cy="4706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0" y="5756879"/>
            <a:ext cx="9144000" cy="1101121"/>
            <a:chOff x="0" y="5765416"/>
            <a:chExt cx="9144000" cy="1092584"/>
          </a:xfrm>
        </p:grpSpPr>
        <p:pic>
          <p:nvPicPr>
            <p:cNvPr id="8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9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0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1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r="57144" b="10595"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</p:spTree>
    <p:extLst>
      <p:ext uri="{BB962C8B-B14F-4D97-AF65-F5344CB8AC3E}">
        <p14:creationId xmlns:p14="http://schemas.microsoft.com/office/powerpoint/2010/main" val="25231372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928" y="163310"/>
            <a:ext cx="8229600" cy="850106"/>
          </a:xfrm>
        </p:spPr>
        <p:txBody>
          <a:bodyPr/>
          <a:lstStyle/>
          <a:p>
            <a:r>
              <a:rPr lang="uk-UA" b="1" dirty="0">
                <a:solidFill>
                  <a:srgbClr val="C00000"/>
                </a:solidFill>
              </a:rPr>
              <a:t>Досягнення учнів</a:t>
            </a:r>
          </a:p>
        </p:txBody>
      </p:sp>
      <p:pic>
        <p:nvPicPr>
          <p:cNvPr id="5" name="Picture 2" descr="C:\Users\Администратор\Desktop\Алєманова\DSC0550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48"/>
          <a:stretch/>
        </p:blipFill>
        <p:spPr bwMode="auto">
          <a:xfrm>
            <a:off x="480080" y="1628800"/>
            <a:ext cx="3441184" cy="320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04048" y="1013416"/>
            <a:ext cx="388843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uk-UA" sz="2800" b="1" dirty="0">
                <a:solidFill>
                  <a:srgbClr val="7030A0"/>
                </a:solidFill>
              </a:rPr>
              <a:t>Призові місця</a:t>
            </a:r>
          </a:p>
          <a:p>
            <a:pPr algn="ctr"/>
            <a:r>
              <a:rPr lang="uk-UA" altLang="uk-UA" sz="2800" b="1" dirty="0"/>
              <a:t>- в міській олімпіаді з української мови й літератури  та в конкурсах</a:t>
            </a:r>
          </a:p>
          <a:p>
            <a:pPr algn="ctr"/>
            <a:r>
              <a:rPr lang="uk-UA" altLang="uk-UA" sz="2800" b="1" dirty="0"/>
              <a:t> ім. </a:t>
            </a:r>
            <a:r>
              <a:rPr lang="uk-UA" altLang="uk-UA" sz="2800" b="1" dirty="0" err="1"/>
              <a:t>Т.Шевченка</a:t>
            </a:r>
            <a:r>
              <a:rPr lang="uk-UA" altLang="uk-UA" sz="2800" b="1" dirty="0"/>
              <a:t> та </a:t>
            </a:r>
            <a:r>
              <a:rPr lang="uk-UA" altLang="uk-UA" sz="2800" b="1" dirty="0" err="1"/>
              <a:t>П.Яцика</a:t>
            </a:r>
            <a:endParaRPr lang="uk-UA" altLang="uk-UA" sz="2800" b="1" dirty="0"/>
          </a:p>
          <a:p>
            <a:pPr algn="ctr"/>
            <a:r>
              <a:rPr lang="uk-UA" altLang="uk-UA" sz="2800" b="1" dirty="0"/>
              <a:t> - в обласній олімпіаді з української мови й літератури</a:t>
            </a:r>
          </a:p>
          <a:p>
            <a:pPr algn="ctr"/>
            <a:r>
              <a:rPr lang="uk-UA" altLang="uk-UA" sz="2800" b="1" dirty="0"/>
              <a:t> (Іщенко Олександра)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0" y="5877272"/>
            <a:ext cx="9144000" cy="980728"/>
            <a:chOff x="0" y="5765416"/>
            <a:chExt cx="9144000" cy="1092584"/>
          </a:xfrm>
        </p:grpSpPr>
        <p:pic>
          <p:nvPicPr>
            <p:cNvPr id="8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9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0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1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r="57144" b="10595"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</p:spTree>
    <p:extLst>
      <p:ext uri="{BB962C8B-B14F-4D97-AF65-F5344CB8AC3E}">
        <p14:creationId xmlns:p14="http://schemas.microsoft.com/office/powerpoint/2010/main" val="410460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uk-UA" b="1" dirty="0">
                <a:solidFill>
                  <a:srgbClr val="C00000"/>
                </a:solidFill>
              </a:rPr>
              <a:t>Нагороди</a:t>
            </a:r>
            <a:r>
              <a:rPr lang="uk-UA" dirty="0"/>
              <a:t> </a:t>
            </a:r>
          </a:p>
        </p:txBody>
      </p:sp>
      <p:pic>
        <p:nvPicPr>
          <p:cNvPr id="4" name="Picture 2" descr="C:\Users\Администратор\Desktop\Алєманова\DSC054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792088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0" y="5805264"/>
            <a:ext cx="9144000" cy="1052736"/>
            <a:chOff x="0" y="5765416"/>
            <a:chExt cx="9144000" cy="1092584"/>
          </a:xfrm>
        </p:grpSpPr>
        <p:pic>
          <p:nvPicPr>
            <p:cNvPr id="6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7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8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9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r="57144" b="10595"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</p:spTree>
    <p:extLst>
      <p:ext uri="{BB962C8B-B14F-4D97-AF65-F5344CB8AC3E}">
        <p14:creationId xmlns:p14="http://schemas.microsoft.com/office/powerpoint/2010/main" val="467388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865" y="620688"/>
            <a:ext cx="3224212" cy="4824412"/>
          </a:xfrm>
        </p:spPr>
        <p:txBody>
          <a:bodyPr>
            <a:noAutofit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2800" cap="none" dirty="0" err="1">
                <a:solidFill>
                  <a:srgbClr val="C00000"/>
                </a:solidFill>
                <a:latin typeface="Bookman Old Style" pitchFamily="18" charset="0"/>
              </a:rPr>
              <a:t>Якщо</a:t>
            </a:r>
            <a:r>
              <a:rPr lang="ru-RU" sz="2800" cap="none" dirty="0">
                <a:solidFill>
                  <a:srgbClr val="C00000"/>
                </a:solidFill>
                <a:latin typeface="Bookman Old Style" pitchFamily="18" charset="0"/>
              </a:rPr>
              <a:t> </a:t>
            </a:r>
            <a:r>
              <a:rPr lang="ru-RU" sz="2800" cap="none" dirty="0" err="1">
                <a:solidFill>
                  <a:srgbClr val="C00000"/>
                </a:solidFill>
                <a:latin typeface="Bookman Old Style" pitchFamily="18" charset="0"/>
              </a:rPr>
              <a:t>ви</a:t>
            </a:r>
            <a:r>
              <a:rPr lang="ru-RU" sz="2800" cap="none" dirty="0">
                <a:solidFill>
                  <a:srgbClr val="C00000"/>
                </a:solidFill>
                <a:latin typeface="Bookman Old Style" pitchFamily="18" charset="0"/>
              </a:rPr>
              <a:t> </a:t>
            </a:r>
            <a:r>
              <a:rPr lang="ru-RU" sz="2800" cap="none" dirty="0" err="1">
                <a:solidFill>
                  <a:srgbClr val="C00000"/>
                </a:solidFill>
                <a:latin typeface="Bookman Old Style" pitchFamily="18" charset="0"/>
              </a:rPr>
              <a:t>вважаєте</a:t>
            </a:r>
            <a:r>
              <a:rPr lang="ru-RU" sz="2800" cap="none" dirty="0">
                <a:solidFill>
                  <a:srgbClr val="C00000"/>
                </a:solidFill>
                <a:latin typeface="Bookman Old Style" pitchFamily="18" charset="0"/>
              </a:rPr>
              <a:t>, </a:t>
            </a:r>
            <a:r>
              <a:rPr lang="ru-RU" sz="2800" cap="none" dirty="0" err="1">
                <a:solidFill>
                  <a:srgbClr val="C00000"/>
                </a:solidFill>
                <a:latin typeface="Bookman Old Style" pitchFamily="18" charset="0"/>
              </a:rPr>
              <a:t>що</a:t>
            </a:r>
            <a:r>
              <a:rPr lang="ru-RU" sz="2800" cap="none" dirty="0">
                <a:solidFill>
                  <a:srgbClr val="C00000"/>
                </a:solidFill>
                <a:latin typeface="Bookman Old Style" pitchFamily="18" charset="0"/>
              </a:rPr>
              <a:t> в </a:t>
            </a:r>
            <a:r>
              <a:rPr lang="ru-RU" sz="2800" cap="none" dirty="0" err="1">
                <a:solidFill>
                  <a:srgbClr val="C00000"/>
                </a:solidFill>
                <a:latin typeface="Bookman Old Style" pitchFamily="18" charset="0"/>
              </a:rPr>
              <a:t>змозі</a:t>
            </a:r>
            <a:r>
              <a:rPr lang="ru-RU" sz="2800" cap="none" dirty="0">
                <a:solidFill>
                  <a:srgbClr val="C00000"/>
                </a:solidFill>
                <a:latin typeface="Bookman Old Style" pitchFamily="18" charset="0"/>
              </a:rPr>
              <a:t> </a:t>
            </a:r>
            <a:r>
              <a:rPr lang="ru-RU" sz="2800" cap="none" dirty="0" err="1">
                <a:solidFill>
                  <a:srgbClr val="C00000"/>
                </a:solidFill>
                <a:latin typeface="Bookman Old Style" pitchFamily="18" charset="0"/>
              </a:rPr>
              <a:t>щось</a:t>
            </a:r>
            <a:r>
              <a:rPr lang="ru-RU" sz="2800" cap="none" dirty="0">
                <a:solidFill>
                  <a:srgbClr val="C00000"/>
                </a:solidFill>
                <a:latin typeface="Bookman Old Style" pitchFamily="18" charset="0"/>
              </a:rPr>
              <a:t> </a:t>
            </a:r>
            <a:r>
              <a:rPr lang="ru-RU" sz="2800" cap="none" dirty="0" err="1">
                <a:solidFill>
                  <a:srgbClr val="C00000"/>
                </a:solidFill>
                <a:latin typeface="Bookman Old Style" pitchFamily="18" charset="0"/>
              </a:rPr>
              <a:t>здійснити</a:t>
            </a:r>
            <a:r>
              <a:rPr lang="ru-RU" sz="2800" cap="none" dirty="0">
                <a:solidFill>
                  <a:srgbClr val="C00000"/>
                </a:solidFill>
                <a:latin typeface="Bookman Old Style" pitchFamily="18" charset="0"/>
              </a:rPr>
              <a:t>, </a:t>
            </a:r>
            <a:r>
              <a:rPr lang="ru-RU" sz="2800" cap="none" dirty="0" err="1">
                <a:solidFill>
                  <a:srgbClr val="C00000"/>
                </a:solidFill>
                <a:latin typeface="Bookman Old Style" pitchFamily="18" charset="0"/>
              </a:rPr>
              <a:t>ви</a:t>
            </a:r>
            <a:r>
              <a:rPr lang="ru-RU" sz="2800" cap="none" dirty="0">
                <a:solidFill>
                  <a:srgbClr val="C00000"/>
                </a:solidFill>
                <a:latin typeface="Bookman Old Style" pitchFamily="18" charset="0"/>
              </a:rPr>
              <a:t> </a:t>
            </a:r>
            <a:r>
              <a:rPr lang="ru-RU" sz="2800" cap="none" dirty="0" err="1">
                <a:solidFill>
                  <a:srgbClr val="C00000"/>
                </a:solidFill>
                <a:latin typeface="Bookman Old Style" pitchFamily="18" charset="0"/>
              </a:rPr>
              <a:t>праві</a:t>
            </a:r>
            <a:r>
              <a:rPr lang="ru-RU" sz="2800" cap="none" dirty="0">
                <a:solidFill>
                  <a:srgbClr val="C00000"/>
                </a:solidFill>
                <a:latin typeface="Bookman Old Style" pitchFamily="18" charset="0"/>
              </a:rPr>
              <a:t>, </a:t>
            </a:r>
            <a:r>
              <a:rPr lang="ru-RU" sz="2800" cap="none" dirty="0" err="1">
                <a:solidFill>
                  <a:srgbClr val="C00000"/>
                </a:solidFill>
                <a:latin typeface="Bookman Old Style" pitchFamily="18" charset="0"/>
              </a:rPr>
              <a:t>якщо</a:t>
            </a:r>
            <a:r>
              <a:rPr lang="ru-RU" sz="2800" cap="none" dirty="0">
                <a:solidFill>
                  <a:srgbClr val="C00000"/>
                </a:solidFill>
                <a:latin typeface="Bookman Old Style" pitchFamily="18" charset="0"/>
              </a:rPr>
              <a:t> </a:t>
            </a:r>
            <a:r>
              <a:rPr lang="ru-RU" sz="2800" cap="none" dirty="0" err="1">
                <a:solidFill>
                  <a:srgbClr val="C00000"/>
                </a:solidFill>
                <a:latin typeface="Bookman Old Style" pitchFamily="18" charset="0"/>
              </a:rPr>
              <a:t>вважаєте</a:t>
            </a:r>
            <a:r>
              <a:rPr lang="ru-RU" sz="2800" cap="none" dirty="0">
                <a:solidFill>
                  <a:srgbClr val="C00000"/>
                </a:solidFill>
                <a:latin typeface="Bookman Old Style" pitchFamily="18" charset="0"/>
              </a:rPr>
              <a:t>, </a:t>
            </a:r>
            <a:r>
              <a:rPr lang="ru-RU" sz="2800" cap="none" dirty="0" err="1">
                <a:solidFill>
                  <a:srgbClr val="C00000"/>
                </a:solidFill>
                <a:latin typeface="Bookman Old Style" pitchFamily="18" charset="0"/>
              </a:rPr>
              <a:t>що</a:t>
            </a:r>
            <a:r>
              <a:rPr lang="ru-RU" sz="2800" cap="none" dirty="0">
                <a:solidFill>
                  <a:srgbClr val="C00000"/>
                </a:solidFill>
                <a:latin typeface="Bookman Old Style" pitchFamily="18" charset="0"/>
              </a:rPr>
              <a:t> </a:t>
            </a:r>
            <a:r>
              <a:rPr lang="ru-RU" sz="2800" cap="none" dirty="0" err="1">
                <a:solidFill>
                  <a:srgbClr val="C00000"/>
                </a:solidFill>
                <a:latin typeface="Bookman Old Style" pitchFamily="18" charset="0"/>
              </a:rPr>
              <a:t>ні</a:t>
            </a:r>
            <a:r>
              <a:rPr lang="ru-RU" sz="2800" cap="none" dirty="0">
                <a:solidFill>
                  <a:srgbClr val="C00000"/>
                </a:solidFill>
                <a:latin typeface="Bookman Old Style" pitchFamily="18" charset="0"/>
              </a:rPr>
              <a:t>, </a:t>
            </a:r>
            <a:r>
              <a:rPr lang="ru-RU" sz="2800" cap="none" dirty="0" err="1">
                <a:solidFill>
                  <a:srgbClr val="C00000"/>
                </a:solidFill>
                <a:latin typeface="Bookman Old Style" pitchFamily="18" charset="0"/>
              </a:rPr>
              <a:t>теж</a:t>
            </a:r>
            <a:r>
              <a:rPr lang="ru-RU" sz="2800" cap="none" dirty="0">
                <a:solidFill>
                  <a:srgbClr val="C00000"/>
                </a:solidFill>
                <a:latin typeface="Bookman Old Style" pitchFamily="18" charset="0"/>
              </a:rPr>
              <a:t> </a:t>
            </a:r>
            <a:r>
              <a:rPr lang="ru-RU" sz="2800" cap="none" dirty="0" err="1">
                <a:solidFill>
                  <a:srgbClr val="C00000"/>
                </a:solidFill>
                <a:latin typeface="Bookman Old Style" pitchFamily="18" charset="0"/>
              </a:rPr>
              <a:t>праві</a:t>
            </a:r>
            <a:r>
              <a:rPr lang="ru-RU" sz="2800" cap="none" dirty="0">
                <a:solidFill>
                  <a:srgbClr val="C00000"/>
                </a:solidFill>
                <a:latin typeface="Bookman Old Style" pitchFamily="18" charset="0"/>
              </a:rPr>
              <a:t>. </a:t>
            </a:r>
            <a:br>
              <a:rPr lang="ru-RU" i="1" dirty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i="1" dirty="0">
                <a:solidFill>
                  <a:srgbClr val="C00000"/>
                </a:solidFill>
                <a:latin typeface="Georgia" pitchFamily="18" charset="0"/>
              </a:rPr>
              <a:t>                 Г. Форд</a:t>
            </a:r>
          </a:p>
        </p:txBody>
      </p:sp>
      <p:sp>
        <p:nvSpPr>
          <p:cNvPr id="10243" name="Текст 3"/>
          <p:cNvSpPr>
            <a:spLocks noGrp="1"/>
          </p:cNvSpPr>
          <p:nvPr>
            <p:ph type="body" idx="2"/>
          </p:nvPr>
        </p:nvSpPr>
        <p:spPr>
          <a:xfrm>
            <a:off x="3995738" y="908050"/>
            <a:ext cx="4897437" cy="1944688"/>
          </a:xfrm>
        </p:spPr>
        <p:txBody>
          <a:bodyPr/>
          <a:lstStyle/>
          <a:p>
            <a:pPr marL="44450" eaLnBrk="1" hangingPunct="1">
              <a:spcBef>
                <a:spcPct val="0"/>
              </a:spcBef>
            </a:pPr>
            <a:endParaRPr lang="ru-RU" altLang="uk-UA"/>
          </a:p>
          <a:p>
            <a:pPr marL="44450" eaLnBrk="1" hangingPunct="1">
              <a:spcBef>
                <a:spcPct val="0"/>
              </a:spcBef>
            </a:pPr>
            <a:endParaRPr lang="ru-RU" altLang="uk-UA"/>
          </a:p>
          <a:p>
            <a:pPr marL="44450" eaLnBrk="1" hangingPunct="1">
              <a:spcBef>
                <a:spcPct val="0"/>
              </a:spcBef>
            </a:pPr>
            <a:endParaRPr lang="ru-RU" altLang="uk-UA"/>
          </a:p>
          <a:p>
            <a:pPr marL="44450" eaLnBrk="1" hangingPunct="1">
              <a:spcBef>
                <a:spcPct val="0"/>
              </a:spcBef>
            </a:pPr>
            <a:endParaRPr lang="ru-RU" altLang="uk-UA"/>
          </a:p>
          <a:p>
            <a:pPr marL="44450" eaLnBrk="1" hangingPunct="1">
              <a:spcBef>
                <a:spcPct val="0"/>
              </a:spcBef>
            </a:pPr>
            <a:endParaRPr lang="ru-RU" altLang="uk-UA"/>
          </a:p>
          <a:p>
            <a:pPr marL="44450" eaLnBrk="1" hangingPunct="1">
              <a:spcBef>
                <a:spcPct val="0"/>
              </a:spcBef>
            </a:pPr>
            <a:endParaRPr lang="ru-RU" altLang="uk-UA"/>
          </a:p>
          <a:p>
            <a:pPr marL="44450" eaLnBrk="1" hangingPunct="1">
              <a:spcBef>
                <a:spcPct val="0"/>
              </a:spcBef>
            </a:pPr>
            <a:endParaRPr lang="ru-RU" altLang="uk-UA"/>
          </a:p>
        </p:txBody>
      </p:sp>
      <p:pic>
        <p:nvPicPr>
          <p:cNvPr id="1026" name="Picture 2" descr="C:\Users\Зарольская\Downloads\загруженное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429124" y="1071546"/>
            <a:ext cx="3814068" cy="2528893"/>
          </a:xfr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extLst/>
        </p:spPr>
      </p:pic>
      <p:grpSp>
        <p:nvGrpSpPr>
          <p:cNvPr id="5" name="Группа 4"/>
          <p:cNvGrpSpPr/>
          <p:nvPr/>
        </p:nvGrpSpPr>
        <p:grpSpPr>
          <a:xfrm>
            <a:off x="0" y="6053238"/>
            <a:ext cx="9144000" cy="804762"/>
            <a:chOff x="0" y="5765416"/>
            <a:chExt cx="9144000" cy="1092584"/>
          </a:xfrm>
        </p:grpSpPr>
        <p:pic>
          <p:nvPicPr>
            <p:cNvPr id="6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7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8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9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r="57144" b="10595"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</p:spTree>
    <p:extLst>
      <p:ext uri="{BB962C8B-B14F-4D97-AF65-F5344CB8AC3E}">
        <p14:creationId xmlns:p14="http://schemas.microsoft.com/office/powerpoint/2010/main" val="21696528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uk-UA" b="1" dirty="0">
                <a:solidFill>
                  <a:srgbClr val="C00000"/>
                </a:solidFill>
              </a:rPr>
              <a:t>Ярмак Тетяна Іванівна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283968" y="1432918"/>
            <a:ext cx="4608513" cy="408431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CC00"/>
              </a:buClr>
              <a:buSzPct val="12000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uk-UA" altLang="uk-UA" sz="2600" b="1" dirty="0"/>
              <a:t>Стаж роботи  </a:t>
            </a:r>
            <a:r>
              <a:rPr lang="uk-UA" altLang="uk-UA" sz="2600" dirty="0"/>
              <a:t>–  36 років</a:t>
            </a:r>
          </a:p>
          <a:p>
            <a:pPr marL="0" indent="0">
              <a:buClr>
                <a:srgbClr val="FFCC00"/>
              </a:buClr>
              <a:buSzPct val="12000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uk-UA" altLang="uk-UA" sz="2600" b="1" dirty="0"/>
              <a:t>Освіта</a:t>
            </a:r>
            <a:r>
              <a:rPr lang="uk-UA" altLang="uk-UA" sz="2600" dirty="0"/>
              <a:t> –  вища, Одеський державний  </a:t>
            </a:r>
            <a:r>
              <a:rPr lang="ru-RU" altLang="uk-UA" sz="2600" dirty="0" err="1"/>
              <a:t>університет</a:t>
            </a:r>
            <a:r>
              <a:rPr lang="ru-RU" altLang="uk-UA" sz="2600" dirty="0"/>
              <a:t>  </a:t>
            </a:r>
            <a:r>
              <a:rPr lang="ru-RU" altLang="uk-UA" sz="2600" dirty="0" err="1"/>
              <a:t>ім</a:t>
            </a:r>
            <a:r>
              <a:rPr lang="ru-RU" altLang="uk-UA" sz="2600" dirty="0"/>
              <a:t>. І.І. Мечникова, 1984 р.</a:t>
            </a:r>
          </a:p>
          <a:p>
            <a:pPr marL="0" indent="0">
              <a:buClr>
                <a:srgbClr val="FFCC00"/>
              </a:buClr>
              <a:buSzPct val="12000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Спеціальність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учитель української мови та літератури</a:t>
            </a:r>
            <a:endParaRPr lang="uk-UA" altLang="uk-UA" sz="2600" dirty="0"/>
          </a:p>
          <a:p>
            <a:pPr marL="0" indent="0">
              <a:buClr>
                <a:srgbClr val="FFCC00"/>
              </a:buClr>
              <a:buSzPct val="12000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uk-UA" altLang="uk-UA" sz="2800" b="1" dirty="0"/>
              <a:t>Кваліфікаційна  категорія </a:t>
            </a:r>
            <a:r>
              <a:rPr lang="uk-UA" altLang="uk-UA" sz="2800" dirty="0"/>
              <a:t>- учитель вищої категорії</a:t>
            </a:r>
          </a:p>
          <a:p>
            <a:pPr marL="0" indent="0">
              <a:buClr>
                <a:srgbClr val="FFCC00"/>
              </a:buClr>
              <a:buSzPct val="12000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uk-UA" altLang="uk-UA" sz="2600" dirty="0"/>
          </a:p>
          <a:p>
            <a:pPr marL="0" indent="0">
              <a:buClr>
                <a:srgbClr val="FFCC00"/>
              </a:buClr>
              <a:buSzPct val="12000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uk-UA" altLang="uk-UA" sz="2600" b="1" dirty="0">
                <a:solidFill>
                  <a:srgbClr val="FF0000"/>
                </a:solidFill>
              </a:rPr>
              <a:t>Працює з дітьми з особливими потребами.</a:t>
            </a:r>
            <a:endParaRPr lang="uk-UA" altLang="uk-UA" sz="2600" b="1" dirty="0">
              <a:solidFill>
                <a:srgbClr val="CC0000"/>
              </a:solidFill>
            </a:endParaRPr>
          </a:p>
          <a:p>
            <a:pPr marL="0" indent="0">
              <a:buClr>
                <a:srgbClr val="FFCC00"/>
              </a:buClr>
              <a:buSzPct val="12000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uk-UA" altLang="uk-UA" sz="2600" b="1" dirty="0">
              <a:solidFill>
                <a:srgbClr val="CC0000"/>
              </a:solidFill>
            </a:endParaRPr>
          </a:p>
          <a:p>
            <a:pPr marL="0" indent="0">
              <a:buClr>
                <a:srgbClr val="FFCC00"/>
              </a:buClr>
              <a:buSzPct val="12000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uk-UA" altLang="uk-UA" sz="2600" b="1" dirty="0">
                <a:solidFill>
                  <a:srgbClr val="CC0000"/>
                </a:solidFill>
              </a:rPr>
              <a:t>Розвиває творчі здібності обдарованих дітей при підготовці до </a:t>
            </a:r>
            <a:r>
              <a:rPr lang="uk-UA" altLang="uk-UA" sz="2600" b="1" dirty="0" err="1">
                <a:solidFill>
                  <a:srgbClr val="CC0000"/>
                </a:solidFill>
              </a:rPr>
              <a:t>МАНу</a:t>
            </a:r>
            <a:r>
              <a:rPr lang="uk-UA" altLang="uk-UA" sz="2600" b="1" dirty="0">
                <a:solidFill>
                  <a:srgbClr val="CC0000"/>
                </a:solidFill>
              </a:rPr>
              <a:t>.</a:t>
            </a:r>
          </a:p>
          <a:p>
            <a:pPr marL="0" indent="0">
              <a:buClr>
                <a:srgbClr val="FFCC00"/>
              </a:buClr>
              <a:buSzPct val="12000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uk-UA" altLang="uk-UA" sz="2600" b="1" dirty="0">
              <a:solidFill>
                <a:srgbClr val="CC0000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0" y="5733256"/>
            <a:ext cx="9144000" cy="1124744"/>
            <a:chOff x="0" y="5765416"/>
            <a:chExt cx="9144000" cy="1092584"/>
          </a:xfrm>
        </p:grpSpPr>
        <p:pic>
          <p:nvPicPr>
            <p:cNvPr id="7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8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9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0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r="57144" b="10595"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52D469-1ADA-4FD1-93E7-8C51D85FC7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16635"/>
            <a:ext cx="3000397" cy="450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72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rgbClr val="C00000"/>
                </a:solidFill>
              </a:rPr>
              <a:t>Досягнення учнів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>
                <a:solidFill>
                  <a:srgbClr val="7030A0"/>
                </a:solidFill>
              </a:rPr>
              <a:t>Призові місця в обласному конкурсі МАН</a:t>
            </a:r>
          </a:p>
          <a:p>
            <a:pPr marL="0" indent="0">
              <a:buNone/>
            </a:pPr>
            <a:r>
              <a:rPr lang="uk-UA" dirty="0" err="1">
                <a:solidFill>
                  <a:srgbClr val="FF0000"/>
                </a:solidFill>
              </a:rPr>
              <a:t>Жиденко</a:t>
            </a:r>
            <a:r>
              <a:rPr lang="uk-UA" dirty="0">
                <a:solidFill>
                  <a:srgbClr val="FF0000"/>
                </a:solidFill>
              </a:rPr>
              <a:t> Марія – 2 місце</a:t>
            </a:r>
          </a:p>
          <a:p>
            <a:pPr marL="0" indent="0">
              <a:buNone/>
            </a:pPr>
            <a:r>
              <a:rPr lang="uk-UA" dirty="0">
                <a:solidFill>
                  <a:srgbClr val="FF0000"/>
                </a:solidFill>
              </a:rPr>
              <a:t>Іщенко Олександра – 2 місце</a:t>
            </a:r>
          </a:p>
          <a:p>
            <a:pPr marL="0" indent="0">
              <a:buNone/>
            </a:pPr>
            <a:r>
              <a:rPr lang="uk-UA" dirty="0">
                <a:solidFill>
                  <a:srgbClr val="FF0000"/>
                </a:solidFill>
              </a:rPr>
              <a:t>Пархоменко Марія – 1 місце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12" b="16002"/>
          <a:stretch/>
        </p:blipFill>
        <p:spPr>
          <a:xfrm>
            <a:off x="5796136" y="2423021"/>
            <a:ext cx="3152949" cy="288032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0" y="5733256"/>
            <a:ext cx="9144000" cy="1124744"/>
            <a:chOff x="0" y="5765416"/>
            <a:chExt cx="9144000" cy="1092584"/>
          </a:xfrm>
        </p:grpSpPr>
        <p:pic>
          <p:nvPicPr>
            <p:cNvPr id="6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7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8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9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r="57144" b="10595"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</p:spTree>
    <p:extLst>
      <p:ext uri="{BB962C8B-B14F-4D97-AF65-F5344CB8AC3E}">
        <p14:creationId xmlns:p14="http://schemas.microsoft.com/office/powerpoint/2010/main" val="41091488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88" y="260648"/>
            <a:ext cx="7488832" cy="3744417"/>
          </a:xfrm>
        </p:spPr>
      </p:pic>
      <p:sp>
        <p:nvSpPr>
          <p:cNvPr id="7" name="Прямоугольник 6"/>
          <p:cNvSpPr/>
          <p:nvPr/>
        </p:nvSpPr>
        <p:spPr>
          <a:xfrm>
            <a:off x="683568" y="4149080"/>
            <a:ext cx="82809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dirty="0">
                <a:solidFill>
                  <a:srgbClr val="4B0082"/>
                </a:solidFill>
                <a:latin typeface="Georgia" panose="02040502050405020303" pitchFamily="18" charset="0"/>
              </a:rPr>
              <a:t>«Людина, для якої книжка вже у дитинстві стала такою необхідною, як скрипка для музиканта, як пензель для художника, ніколи не відчуває себе обділеною, збіднілою і спустошеною».</a:t>
            </a:r>
            <a:br>
              <a:rPr lang="uk-UA" sz="2000" b="1" i="1" dirty="0">
                <a:solidFill>
                  <a:srgbClr val="424242"/>
                </a:solidFill>
                <a:latin typeface="Georgia" panose="02040502050405020303" pitchFamily="18" charset="0"/>
              </a:rPr>
            </a:br>
            <a:r>
              <a:rPr lang="uk-UA" sz="2000" b="1" i="1" dirty="0">
                <a:solidFill>
                  <a:srgbClr val="424242"/>
                </a:solidFill>
                <a:latin typeface="Georgia" panose="02040502050405020303" pitchFamily="18" charset="0"/>
              </a:rPr>
              <a:t>                                                                                   </a:t>
            </a:r>
            <a:r>
              <a:rPr lang="uk-UA" sz="2000" b="1" i="1" dirty="0">
                <a:solidFill>
                  <a:srgbClr val="800000"/>
                </a:solidFill>
                <a:latin typeface="Georgia" panose="02040502050405020303" pitchFamily="18" charset="0"/>
              </a:rPr>
              <a:t>В. Сухомлинський</a:t>
            </a:r>
            <a:endParaRPr lang="uk-UA" sz="2000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0" y="5924310"/>
            <a:ext cx="9144000" cy="933689"/>
            <a:chOff x="0" y="5765416"/>
            <a:chExt cx="9144000" cy="1092584"/>
          </a:xfrm>
        </p:grpSpPr>
        <p:pic>
          <p:nvPicPr>
            <p:cNvPr id="9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0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1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2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r="57144" b="10595"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</p:spTree>
    <p:extLst>
      <p:ext uri="{BB962C8B-B14F-4D97-AF65-F5344CB8AC3E}">
        <p14:creationId xmlns:p14="http://schemas.microsoft.com/office/powerpoint/2010/main" val="626720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35100" y="274638"/>
            <a:ext cx="4779963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4400" b="1" dirty="0">
                <a:solidFill>
                  <a:srgbClr val="C00000"/>
                </a:solidFill>
              </a:rPr>
              <a:t>Якісний склад кафедри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62467" name="Freeform 3"/>
          <p:cNvSpPr>
            <a:spLocks noEditPoints="1"/>
          </p:cNvSpPr>
          <p:nvPr/>
        </p:nvSpPr>
        <p:spPr bwMode="gray">
          <a:xfrm>
            <a:off x="107274" y="2058988"/>
            <a:ext cx="8713787" cy="4038600"/>
          </a:xfrm>
          <a:custGeom>
            <a:avLst/>
            <a:gdLst/>
            <a:ahLst/>
            <a:cxnLst>
              <a:cxn ang="0">
                <a:pos x="1092" y="50"/>
              </a:cxn>
              <a:cxn ang="0">
                <a:pos x="822" y="168"/>
              </a:cxn>
              <a:cxn ang="0">
                <a:pos x="594" y="300"/>
              </a:cxn>
              <a:cxn ang="0">
                <a:pos x="406" y="446"/>
              </a:cxn>
              <a:cxn ang="0">
                <a:pos x="254" y="604"/>
              </a:cxn>
              <a:cxn ang="0">
                <a:pos x="140" y="772"/>
              </a:cxn>
              <a:cxn ang="0">
                <a:pos x="60" y="944"/>
              </a:cxn>
              <a:cxn ang="0">
                <a:pos x="14" y="1122"/>
              </a:cxn>
              <a:cxn ang="0">
                <a:pos x="0" y="1300"/>
              </a:cxn>
              <a:cxn ang="0">
                <a:pos x="18" y="1476"/>
              </a:cxn>
              <a:cxn ang="0">
                <a:pos x="64" y="1650"/>
              </a:cxn>
              <a:cxn ang="0">
                <a:pos x="138" y="1818"/>
              </a:cxn>
              <a:cxn ang="0">
                <a:pos x="238" y="1978"/>
              </a:cxn>
              <a:cxn ang="0">
                <a:pos x="364" y="2126"/>
              </a:cxn>
              <a:cxn ang="0">
                <a:pos x="512" y="2262"/>
              </a:cxn>
              <a:cxn ang="0">
                <a:pos x="684" y="2382"/>
              </a:cxn>
              <a:cxn ang="0">
                <a:pos x="874" y="2484"/>
              </a:cxn>
              <a:cxn ang="0">
                <a:pos x="1086" y="2564"/>
              </a:cxn>
              <a:cxn ang="0">
                <a:pos x="1314" y="2622"/>
              </a:cxn>
              <a:cxn ang="0">
                <a:pos x="1558" y="2654"/>
              </a:cxn>
              <a:cxn ang="0">
                <a:pos x="1818" y="2658"/>
              </a:cxn>
              <a:cxn ang="0">
                <a:pos x="2090" y="2632"/>
              </a:cxn>
              <a:cxn ang="0">
                <a:pos x="2374" y="2574"/>
              </a:cxn>
              <a:cxn ang="0">
                <a:pos x="2544" y="2912"/>
              </a:cxn>
              <a:cxn ang="0">
                <a:pos x="1868" y="1552"/>
              </a:cxn>
              <a:cxn ang="0">
                <a:pos x="1956" y="1914"/>
              </a:cxn>
              <a:cxn ang="0">
                <a:pos x="1788" y="1936"/>
              </a:cxn>
              <a:cxn ang="0">
                <a:pos x="1616" y="1934"/>
              </a:cxn>
              <a:cxn ang="0">
                <a:pos x="1442" y="1912"/>
              </a:cxn>
              <a:cxn ang="0">
                <a:pos x="1272" y="1872"/>
              </a:cxn>
              <a:cxn ang="0">
                <a:pos x="1108" y="1812"/>
              </a:cxn>
              <a:cxn ang="0">
                <a:pos x="952" y="1736"/>
              </a:cxn>
              <a:cxn ang="0">
                <a:pos x="810" y="1646"/>
              </a:cxn>
              <a:cxn ang="0">
                <a:pos x="684" y="1542"/>
              </a:cxn>
              <a:cxn ang="0">
                <a:pos x="578" y="1428"/>
              </a:cxn>
              <a:cxn ang="0">
                <a:pos x="494" y="1304"/>
              </a:cxn>
              <a:cxn ang="0">
                <a:pos x="438" y="1170"/>
              </a:cxn>
              <a:cxn ang="0">
                <a:pos x="410" y="1032"/>
              </a:cxn>
              <a:cxn ang="0">
                <a:pos x="416" y="888"/>
              </a:cxn>
              <a:cxn ang="0">
                <a:pos x="460" y="742"/>
              </a:cxn>
              <a:cxn ang="0">
                <a:pos x="544" y="592"/>
              </a:cxn>
              <a:cxn ang="0">
                <a:pos x="670" y="444"/>
              </a:cxn>
              <a:cxn ang="0">
                <a:pos x="844" y="298"/>
              </a:cxn>
              <a:cxn ang="0">
                <a:pos x="1070" y="154"/>
              </a:cxn>
              <a:cxn ang="0">
                <a:pos x="1348" y="16"/>
              </a:cxn>
              <a:cxn ang="0">
                <a:pos x="1244" y="0"/>
              </a:cxn>
              <a:cxn ang="0">
                <a:pos x="2820" y="1934"/>
              </a:cxn>
              <a:cxn ang="0">
                <a:pos x="2820" y="1934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lnTo>
                  <a:pt x="1244" y="0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tx2"/>
              </a:gs>
            </a:gsLst>
            <a:lin ang="5400000" scaled="1"/>
          </a:gradFill>
          <a:ln w="0">
            <a:noFill/>
            <a:prstDash val="solid"/>
            <a:round/>
            <a:headEnd/>
            <a:tailEnd/>
          </a:ln>
          <a:effectLst>
            <a:outerShdw dist="206741" dir="8249373" algn="ctr" rotWithShape="0">
              <a:srgbClr val="C1D1D3">
                <a:alpha val="50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62496" name="Text Box 32"/>
          <p:cNvSpPr txBox="1">
            <a:spLocks noChangeArrowheads="1"/>
          </p:cNvSpPr>
          <p:nvPr/>
        </p:nvSpPr>
        <p:spPr bwMode="auto">
          <a:xfrm>
            <a:off x="7380288" y="2420938"/>
            <a:ext cx="1584325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Всього </a:t>
            </a:r>
            <a:endParaRPr lang="en-US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269" name="Oval 34"/>
          <p:cNvSpPr>
            <a:spLocks noChangeArrowheads="1"/>
          </p:cNvSpPr>
          <p:nvPr/>
        </p:nvSpPr>
        <p:spPr bwMode="gray">
          <a:xfrm rot="-723406">
            <a:off x="3621088" y="5048250"/>
            <a:ext cx="1438275" cy="666750"/>
          </a:xfrm>
          <a:prstGeom prst="ellipse">
            <a:avLst/>
          </a:prstGeom>
          <a:solidFill>
            <a:srgbClr val="0F2145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uk-UA">
              <a:latin typeface="Corbel" panose="020B0503020204020204" pitchFamily="34" charset="0"/>
            </a:endParaRPr>
          </a:p>
        </p:txBody>
      </p:sp>
      <p:sp>
        <p:nvSpPr>
          <p:cNvPr id="11270" name="Oval 35"/>
          <p:cNvSpPr>
            <a:spLocks noChangeArrowheads="1"/>
          </p:cNvSpPr>
          <p:nvPr/>
        </p:nvSpPr>
        <p:spPr bwMode="gray">
          <a:xfrm>
            <a:off x="3552825" y="3829050"/>
            <a:ext cx="1704975" cy="1706563"/>
          </a:xfrm>
          <a:prstGeom prst="ellipse">
            <a:avLst/>
          </a:prstGeom>
          <a:gradFill rotWithShape="1">
            <a:gsLst>
              <a:gs pos="0">
                <a:srgbClr val="636869"/>
              </a:gs>
              <a:gs pos="100000">
                <a:srgbClr val="D6E1E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uk-UA">
              <a:latin typeface="Corbel" panose="020B0503020204020204" pitchFamily="34" charset="0"/>
            </a:endParaRPr>
          </a:p>
        </p:txBody>
      </p:sp>
      <p:sp>
        <p:nvSpPr>
          <p:cNvPr id="11271" name="Oval 36"/>
          <p:cNvSpPr>
            <a:spLocks noChangeArrowheads="1"/>
          </p:cNvSpPr>
          <p:nvPr/>
        </p:nvSpPr>
        <p:spPr bwMode="gray">
          <a:xfrm>
            <a:off x="3573463" y="3838575"/>
            <a:ext cx="1665287" cy="1663700"/>
          </a:xfrm>
          <a:prstGeom prst="ellipse">
            <a:avLst/>
          </a:prstGeom>
          <a:gradFill rotWithShape="1">
            <a:gsLst>
              <a:gs pos="0">
                <a:srgbClr val="D6E1E2">
                  <a:alpha val="0"/>
                </a:srgbClr>
              </a:gs>
              <a:gs pos="100000">
                <a:srgbClr val="F1F5F5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uk-UA">
              <a:latin typeface="Corbel" panose="020B0503020204020204" pitchFamily="34" charset="0"/>
            </a:endParaRPr>
          </a:p>
        </p:txBody>
      </p:sp>
      <p:sp>
        <p:nvSpPr>
          <p:cNvPr id="11272" name="Oval 37"/>
          <p:cNvSpPr>
            <a:spLocks noChangeArrowheads="1"/>
          </p:cNvSpPr>
          <p:nvPr/>
        </p:nvSpPr>
        <p:spPr bwMode="gray">
          <a:xfrm>
            <a:off x="3590925" y="3854450"/>
            <a:ext cx="1584325" cy="1555750"/>
          </a:xfrm>
          <a:prstGeom prst="ellipse">
            <a:avLst/>
          </a:prstGeom>
          <a:gradFill rotWithShape="1">
            <a:gsLst>
              <a:gs pos="0">
                <a:srgbClr val="AAB2B3"/>
              </a:gs>
              <a:gs pos="100000">
                <a:srgbClr val="D6E1E2">
                  <a:alpha val="48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uk-UA">
              <a:latin typeface="Corbel" panose="020B0503020204020204" pitchFamily="34" charset="0"/>
            </a:endParaRPr>
          </a:p>
        </p:txBody>
      </p:sp>
      <p:sp>
        <p:nvSpPr>
          <p:cNvPr id="11273" name="Oval 38"/>
          <p:cNvSpPr>
            <a:spLocks noChangeArrowheads="1"/>
          </p:cNvSpPr>
          <p:nvPr/>
        </p:nvSpPr>
        <p:spPr bwMode="gray">
          <a:xfrm>
            <a:off x="3708400" y="3933825"/>
            <a:ext cx="1409700" cy="1262063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D6E1E2">
                  <a:alpha val="37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uk-UA">
              <a:latin typeface="Corbel" panose="020B0503020204020204" pitchFamily="34" charset="0"/>
            </a:endParaRPr>
          </a:p>
        </p:txBody>
      </p:sp>
      <p:sp>
        <p:nvSpPr>
          <p:cNvPr id="11274" name="Text Box 39"/>
          <p:cNvSpPr txBox="1">
            <a:spLocks noChangeArrowheads="1"/>
          </p:cNvSpPr>
          <p:nvPr/>
        </p:nvSpPr>
        <p:spPr bwMode="gray">
          <a:xfrm>
            <a:off x="4129681" y="4456113"/>
            <a:ext cx="3369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uk-UA" sz="2400" b="1" dirty="0">
                <a:solidFill>
                  <a:srgbClr val="000000"/>
                </a:solidFill>
                <a:latin typeface="Corbel" panose="020B0503020204020204" pitchFamily="34" charset="0"/>
              </a:rPr>
              <a:t>1</a:t>
            </a:r>
            <a:endParaRPr lang="en-US" altLang="uk-UA" sz="2400" b="1" dirty="0">
              <a:latin typeface="Gill Sans MT" panose="020B0502020104020203" pitchFamily="34" charset="0"/>
            </a:endParaRPr>
          </a:p>
        </p:txBody>
      </p:sp>
      <p:sp>
        <p:nvSpPr>
          <p:cNvPr id="11275" name="Oval 40"/>
          <p:cNvSpPr>
            <a:spLocks noChangeArrowheads="1"/>
          </p:cNvSpPr>
          <p:nvPr/>
        </p:nvSpPr>
        <p:spPr bwMode="gray">
          <a:xfrm rot="-772996">
            <a:off x="250825" y="3644900"/>
            <a:ext cx="1133475" cy="609600"/>
          </a:xfrm>
          <a:prstGeom prst="ellipse">
            <a:avLst/>
          </a:prstGeom>
          <a:solidFill>
            <a:srgbClr val="0F2145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uk-UA">
              <a:latin typeface="Corbel" panose="020B0503020204020204" pitchFamily="34" charset="0"/>
            </a:endParaRPr>
          </a:p>
        </p:txBody>
      </p:sp>
      <p:grpSp>
        <p:nvGrpSpPr>
          <p:cNvPr id="11276" name="Group 41"/>
          <p:cNvGrpSpPr>
            <a:grpSpLocks/>
          </p:cNvGrpSpPr>
          <p:nvPr/>
        </p:nvGrpSpPr>
        <p:grpSpPr bwMode="auto">
          <a:xfrm>
            <a:off x="395288" y="2636838"/>
            <a:ext cx="1371600" cy="1441450"/>
            <a:chOff x="732" y="2112"/>
            <a:chExt cx="842" cy="860"/>
          </a:xfrm>
        </p:grpSpPr>
        <p:sp>
          <p:nvSpPr>
            <p:cNvPr id="11309" name="Oval 42"/>
            <p:cNvSpPr>
              <a:spLocks noChangeArrowheads="1"/>
            </p:cNvSpPr>
            <p:nvPr/>
          </p:nvSpPr>
          <p:spPr bwMode="gray">
            <a:xfrm>
              <a:off x="732" y="2112"/>
              <a:ext cx="842" cy="860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>
                <a:latin typeface="Corbel" panose="020B0503020204020204" pitchFamily="34" charset="0"/>
              </a:endParaRPr>
            </a:p>
          </p:txBody>
        </p:sp>
        <p:sp>
          <p:nvSpPr>
            <p:cNvPr id="11310" name="Oval 43"/>
            <p:cNvSpPr>
              <a:spLocks noChangeArrowheads="1"/>
            </p:cNvSpPr>
            <p:nvPr/>
          </p:nvSpPr>
          <p:spPr bwMode="gray">
            <a:xfrm>
              <a:off x="743" y="2117"/>
              <a:ext cx="821" cy="838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>
                <a:latin typeface="Corbel" panose="020B0503020204020204" pitchFamily="34" charset="0"/>
              </a:endParaRPr>
            </a:p>
          </p:txBody>
        </p:sp>
        <p:sp>
          <p:nvSpPr>
            <p:cNvPr id="11311" name="Oval 44"/>
            <p:cNvSpPr>
              <a:spLocks noChangeArrowheads="1"/>
            </p:cNvSpPr>
            <p:nvPr/>
          </p:nvSpPr>
          <p:spPr bwMode="gray">
            <a:xfrm>
              <a:off x="751" y="2125"/>
              <a:ext cx="781" cy="784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>
                <a:latin typeface="Corbel" panose="020B0503020204020204" pitchFamily="34" charset="0"/>
              </a:endParaRPr>
            </a:p>
          </p:txBody>
        </p:sp>
        <p:sp>
          <p:nvSpPr>
            <p:cNvPr id="11312" name="Oval 45"/>
            <p:cNvSpPr>
              <a:spLocks noChangeArrowheads="1"/>
            </p:cNvSpPr>
            <p:nvPr/>
          </p:nvSpPr>
          <p:spPr bwMode="gray">
            <a:xfrm>
              <a:off x="795" y="2147"/>
              <a:ext cx="695" cy="63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>
                <a:latin typeface="Corbel" panose="020B0503020204020204" pitchFamily="34" charset="0"/>
              </a:endParaRPr>
            </a:p>
          </p:txBody>
        </p:sp>
        <p:sp>
          <p:nvSpPr>
            <p:cNvPr id="11313" name="Text Box 46"/>
            <p:cNvSpPr txBox="1">
              <a:spLocks noChangeArrowheads="1"/>
            </p:cNvSpPr>
            <p:nvPr/>
          </p:nvSpPr>
          <p:spPr bwMode="gray">
            <a:xfrm>
              <a:off x="904" y="2414"/>
              <a:ext cx="476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uk-UA" sz="2400">
                  <a:solidFill>
                    <a:srgbClr val="000000"/>
                  </a:solidFill>
                  <a:latin typeface="Gill Sans MT" panose="020B0502020104020203" pitchFamily="34" charset="0"/>
                </a:rPr>
                <a:t>Text</a:t>
              </a:r>
              <a:endParaRPr lang="en-US" altLang="uk-UA">
                <a:latin typeface="Gill Sans MT" panose="020B0502020104020203" pitchFamily="34" charset="0"/>
              </a:endParaRPr>
            </a:p>
          </p:txBody>
        </p:sp>
      </p:grpSp>
      <p:grpSp>
        <p:nvGrpSpPr>
          <p:cNvPr id="11277" name="Group 67"/>
          <p:cNvGrpSpPr>
            <a:grpSpLocks/>
          </p:cNvGrpSpPr>
          <p:nvPr/>
        </p:nvGrpSpPr>
        <p:grpSpPr bwMode="auto">
          <a:xfrm>
            <a:off x="395288" y="2636838"/>
            <a:ext cx="1371600" cy="1441450"/>
            <a:chOff x="732" y="2112"/>
            <a:chExt cx="842" cy="860"/>
          </a:xfrm>
        </p:grpSpPr>
        <p:sp>
          <p:nvSpPr>
            <p:cNvPr id="11304" name="Oval 68"/>
            <p:cNvSpPr>
              <a:spLocks noChangeArrowheads="1"/>
            </p:cNvSpPr>
            <p:nvPr/>
          </p:nvSpPr>
          <p:spPr bwMode="gray">
            <a:xfrm>
              <a:off x="732" y="2112"/>
              <a:ext cx="842" cy="860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>
                <a:latin typeface="Corbel" panose="020B0503020204020204" pitchFamily="34" charset="0"/>
              </a:endParaRPr>
            </a:p>
          </p:txBody>
        </p:sp>
        <p:sp>
          <p:nvSpPr>
            <p:cNvPr id="11305" name="Oval 69"/>
            <p:cNvSpPr>
              <a:spLocks noChangeArrowheads="1"/>
            </p:cNvSpPr>
            <p:nvPr/>
          </p:nvSpPr>
          <p:spPr bwMode="gray">
            <a:xfrm>
              <a:off x="743" y="2117"/>
              <a:ext cx="821" cy="838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>
                <a:latin typeface="Corbel" panose="020B0503020204020204" pitchFamily="34" charset="0"/>
              </a:endParaRPr>
            </a:p>
          </p:txBody>
        </p:sp>
        <p:sp>
          <p:nvSpPr>
            <p:cNvPr id="11306" name="Oval 70"/>
            <p:cNvSpPr>
              <a:spLocks noChangeArrowheads="1"/>
            </p:cNvSpPr>
            <p:nvPr/>
          </p:nvSpPr>
          <p:spPr bwMode="gray">
            <a:xfrm>
              <a:off x="751" y="2125"/>
              <a:ext cx="781" cy="784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>
                <a:latin typeface="Corbel" panose="020B0503020204020204" pitchFamily="34" charset="0"/>
              </a:endParaRPr>
            </a:p>
          </p:txBody>
        </p:sp>
        <p:sp>
          <p:nvSpPr>
            <p:cNvPr id="11307" name="Oval 71"/>
            <p:cNvSpPr>
              <a:spLocks noChangeArrowheads="1"/>
            </p:cNvSpPr>
            <p:nvPr/>
          </p:nvSpPr>
          <p:spPr bwMode="gray">
            <a:xfrm>
              <a:off x="795" y="2147"/>
              <a:ext cx="695" cy="63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>
                <a:latin typeface="Corbel" panose="020B0503020204020204" pitchFamily="34" charset="0"/>
              </a:endParaRPr>
            </a:p>
          </p:txBody>
        </p:sp>
        <p:sp>
          <p:nvSpPr>
            <p:cNvPr id="11308" name="Text Box 72"/>
            <p:cNvSpPr txBox="1">
              <a:spLocks noChangeArrowheads="1"/>
            </p:cNvSpPr>
            <p:nvPr/>
          </p:nvSpPr>
          <p:spPr bwMode="gray">
            <a:xfrm>
              <a:off x="981" y="2414"/>
              <a:ext cx="207" cy="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uk-UA" altLang="uk-UA" sz="2400" b="1" dirty="0">
                  <a:solidFill>
                    <a:srgbClr val="000000"/>
                  </a:solidFill>
                  <a:latin typeface="Corbel" panose="020B0503020204020204" pitchFamily="34" charset="0"/>
                </a:rPr>
                <a:t>1</a:t>
              </a:r>
              <a:endParaRPr lang="en-US" altLang="uk-UA" b="1" dirty="0">
                <a:latin typeface="Gill Sans MT" panose="020B0502020104020203" pitchFamily="34" charset="0"/>
              </a:endParaRPr>
            </a:p>
          </p:txBody>
        </p:sp>
      </p:grpSp>
      <p:grpSp>
        <p:nvGrpSpPr>
          <p:cNvPr id="11278" name="Group 73"/>
          <p:cNvGrpSpPr>
            <a:grpSpLocks/>
          </p:cNvGrpSpPr>
          <p:nvPr/>
        </p:nvGrpSpPr>
        <p:grpSpPr bwMode="auto">
          <a:xfrm>
            <a:off x="1547813" y="3500438"/>
            <a:ext cx="1511300" cy="1512887"/>
            <a:chOff x="732" y="2112"/>
            <a:chExt cx="842" cy="860"/>
          </a:xfrm>
        </p:grpSpPr>
        <p:sp>
          <p:nvSpPr>
            <p:cNvPr id="11299" name="Oval 74"/>
            <p:cNvSpPr>
              <a:spLocks noChangeArrowheads="1"/>
            </p:cNvSpPr>
            <p:nvPr/>
          </p:nvSpPr>
          <p:spPr bwMode="gray">
            <a:xfrm>
              <a:off x="732" y="2112"/>
              <a:ext cx="842" cy="860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>
                <a:latin typeface="Corbel" panose="020B0503020204020204" pitchFamily="34" charset="0"/>
              </a:endParaRPr>
            </a:p>
          </p:txBody>
        </p:sp>
        <p:sp>
          <p:nvSpPr>
            <p:cNvPr id="11300" name="Oval 75"/>
            <p:cNvSpPr>
              <a:spLocks noChangeArrowheads="1"/>
            </p:cNvSpPr>
            <p:nvPr/>
          </p:nvSpPr>
          <p:spPr bwMode="gray">
            <a:xfrm>
              <a:off x="743" y="2117"/>
              <a:ext cx="821" cy="838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>
                <a:latin typeface="Corbel" panose="020B0503020204020204" pitchFamily="34" charset="0"/>
              </a:endParaRPr>
            </a:p>
          </p:txBody>
        </p:sp>
        <p:sp>
          <p:nvSpPr>
            <p:cNvPr id="11301" name="Oval 76"/>
            <p:cNvSpPr>
              <a:spLocks noChangeArrowheads="1"/>
            </p:cNvSpPr>
            <p:nvPr/>
          </p:nvSpPr>
          <p:spPr bwMode="gray">
            <a:xfrm>
              <a:off x="751" y="2125"/>
              <a:ext cx="781" cy="784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>
                <a:latin typeface="Corbel" panose="020B0503020204020204" pitchFamily="34" charset="0"/>
              </a:endParaRPr>
            </a:p>
          </p:txBody>
        </p:sp>
        <p:sp>
          <p:nvSpPr>
            <p:cNvPr id="11302" name="Oval 77"/>
            <p:cNvSpPr>
              <a:spLocks noChangeArrowheads="1"/>
            </p:cNvSpPr>
            <p:nvPr/>
          </p:nvSpPr>
          <p:spPr bwMode="gray">
            <a:xfrm>
              <a:off x="795" y="2147"/>
              <a:ext cx="695" cy="63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>
                <a:latin typeface="Corbel" panose="020B0503020204020204" pitchFamily="34" charset="0"/>
              </a:endParaRPr>
            </a:p>
          </p:txBody>
        </p:sp>
        <p:sp>
          <p:nvSpPr>
            <p:cNvPr id="11303" name="Text Box 78"/>
            <p:cNvSpPr txBox="1">
              <a:spLocks noChangeArrowheads="1"/>
            </p:cNvSpPr>
            <p:nvPr/>
          </p:nvSpPr>
          <p:spPr bwMode="gray">
            <a:xfrm>
              <a:off x="997" y="2414"/>
              <a:ext cx="198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uk-UA" altLang="uk-UA" sz="2400" b="1" dirty="0">
                  <a:solidFill>
                    <a:srgbClr val="000000"/>
                  </a:solidFill>
                  <a:latin typeface="Corbel" panose="020B0503020204020204" pitchFamily="34" charset="0"/>
                </a:rPr>
                <a:t>6</a:t>
              </a:r>
              <a:endParaRPr lang="en-US" altLang="uk-UA" b="1" dirty="0">
                <a:latin typeface="Gill Sans MT" panose="020B0502020104020203" pitchFamily="34" charset="0"/>
              </a:endParaRPr>
            </a:p>
          </p:txBody>
        </p:sp>
      </p:grpSp>
      <p:grpSp>
        <p:nvGrpSpPr>
          <p:cNvPr id="11279" name="Group 79"/>
          <p:cNvGrpSpPr>
            <a:grpSpLocks/>
          </p:cNvGrpSpPr>
          <p:nvPr/>
        </p:nvGrpSpPr>
        <p:grpSpPr bwMode="auto">
          <a:xfrm>
            <a:off x="5580063" y="3716338"/>
            <a:ext cx="1728787" cy="1730375"/>
            <a:chOff x="732" y="2112"/>
            <a:chExt cx="842" cy="860"/>
          </a:xfrm>
        </p:grpSpPr>
        <p:sp>
          <p:nvSpPr>
            <p:cNvPr id="11294" name="Oval 80"/>
            <p:cNvSpPr>
              <a:spLocks noChangeArrowheads="1"/>
            </p:cNvSpPr>
            <p:nvPr/>
          </p:nvSpPr>
          <p:spPr bwMode="gray">
            <a:xfrm>
              <a:off x="732" y="2112"/>
              <a:ext cx="842" cy="860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>
                <a:latin typeface="Corbel" panose="020B0503020204020204" pitchFamily="34" charset="0"/>
              </a:endParaRPr>
            </a:p>
          </p:txBody>
        </p:sp>
        <p:sp>
          <p:nvSpPr>
            <p:cNvPr id="11295" name="Oval 81"/>
            <p:cNvSpPr>
              <a:spLocks noChangeArrowheads="1"/>
            </p:cNvSpPr>
            <p:nvPr/>
          </p:nvSpPr>
          <p:spPr bwMode="gray">
            <a:xfrm>
              <a:off x="743" y="2117"/>
              <a:ext cx="821" cy="838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>
                <a:latin typeface="Corbel" panose="020B0503020204020204" pitchFamily="34" charset="0"/>
              </a:endParaRPr>
            </a:p>
          </p:txBody>
        </p:sp>
        <p:sp>
          <p:nvSpPr>
            <p:cNvPr id="11296" name="Oval 82"/>
            <p:cNvSpPr>
              <a:spLocks noChangeArrowheads="1"/>
            </p:cNvSpPr>
            <p:nvPr/>
          </p:nvSpPr>
          <p:spPr bwMode="gray">
            <a:xfrm>
              <a:off x="751" y="2125"/>
              <a:ext cx="781" cy="784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>
                <a:latin typeface="Corbel" panose="020B0503020204020204" pitchFamily="34" charset="0"/>
              </a:endParaRPr>
            </a:p>
          </p:txBody>
        </p:sp>
        <p:sp>
          <p:nvSpPr>
            <p:cNvPr id="11297" name="Oval 83"/>
            <p:cNvSpPr>
              <a:spLocks noChangeArrowheads="1"/>
            </p:cNvSpPr>
            <p:nvPr/>
          </p:nvSpPr>
          <p:spPr bwMode="gray">
            <a:xfrm>
              <a:off x="795" y="2147"/>
              <a:ext cx="695" cy="63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>
                <a:latin typeface="Corbel" panose="020B0503020204020204" pitchFamily="34" charset="0"/>
              </a:endParaRPr>
            </a:p>
          </p:txBody>
        </p:sp>
        <p:sp>
          <p:nvSpPr>
            <p:cNvPr id="11298" name="Text Box 84"/>
            <p:cNvSpPr txBox="1">
              <a:spLocks noChangeArrowheads="1"/>
            </p:cNvSpPr>
            <p:nvPr/>
          </p:nvSpPr>
          <p:spPr bwMode="gray">
            <a:xfrm>
              <a:off x="998" y="2389"/>
              <a:ext cx="182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uk-UA" altLang="uk-UA" sz="2800" b="1" dirty="0">
                  <a:solidFill>
                    <a:srgbClr val="000000"/>
                  </a:solidFill>
                  <a:latin typeface="Corbel" panose="020B0503020204020204" pitchFamily="34" charset="0"/>
                </a:rPr>
                <a:t>4</a:t>
              </a:r>
              <a:endParaRPr lang="en-US" altLang="uk-UA" sz="2800" b="1" dirty="0">
                <a:latin typeface="Gill Sans MT" panose="020B0502020104020203" pitchFamily="34" charset="0"/>
              </a:endParaRPr>
            </a:p>
          </p:txBody>
        </p:sp>
      </p:grpSp>
      <p:sp>
        <p:nvSpPr>
          <p:cNvPr id="11280" name="Text Box 88"/>
          <p:cNvSpPr txBox="1">
            <a:spLocks noChangeArrowheads="1"/>
          </p:cNvSpPr>
          <p:nvPr/>
        </p:nvSpPr>
        <p:spPr bwMode="gray">
          <a:xfrm>
            <a:off x="428625" y="2000250"/>
            <a:ext cx="1363663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uk-UA" altLang="uk-UA" sz="1600" b="1">
              <a:solidFill>
                <a:srgbClr val="000000"/>
              </a:solidFill>
              <a:latin typeface="Corbel" panose="020B0503020204020204" pitchFamily="34" charset="0"/>
            </a:endParaRPr>
          </a:p>
          <a:p>
            <a:pPr algn="ctr" eaLnBrk="1" hangingPunct="1"/>
            <a:r>
              <a:rPr lang="uk-UA" altLang="uk-UA" b="1">
                <a:solidFill>
                  <a:srgbClr val="000000"/>
                </a:solidFill>
                <a:latin typeface="Corbel" panose="020B0503020204020204" pitchFamily="34" charset="0"/>
              </a:rPr>
              <a:t>І категорія</a:t>
            </a:r>
            <a:endParaRPr lang="en-US" altLang="uk-UA" b="1">
              <a:latin typeface="Gill Sans MT" panose="020B0502020104020203" pitchFamily="34" charset="0"/>
            </a:endParaRPr>
          </a:p>
        </p:txBody>
      </p:sp>
      <p:sp>
        <p:nvSpPr>
          <p:cNvPr id="11281" name="Text Box 89"/>
          <p:cNvSpPr txBox="1">
            <a:spLocks noChangeArrowheads="1"/>
          </p:cNvSpPr>
          <p:nvPr/>
        </p:nvSpPr>
        <p:spPr bwMode="gray">
          <a:xfrm>
            <a:off x="2071688" y="2643188"/>
            <a:ext cx="1236662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uk-UA" altLang="uk-UA" sz="1600" b="1" dirty="0">
              <a:solidFill>
                <a:srgbClr val="000000"/>
              </a:solidFill>
              <a:latin typeface="Corbel" panose="020B0503020204020204" pitchFamily="34" charset="0"/>
            </a:endParaRPr>
          </a:p>
          <a:p>
            <a:pPr algn="ctr" eaLnBrk="1" hangingPunct="1"/>
            <a:r>
              <a:rPr lang="uk-UA" altLang="uk-UA" b="1" dirty="0">
                <a:solidFill>
                  <a:srgbClr val="000000"/>
                </a:solidFill>
                <a:latin typeface="Corbel" panose="020B0503020204020204" pitchFamily="34" charset="0"/>
              </a:rPr>
              <a:t>Вища </a:t>
            </a:r>
          </a:p>
          <a:p>
            <a:pPr algn="ctr" eaLnBrk="1" hangingPunct="1"/>
            <a:r>
              <a:rPr lang="uk-UA" altLang="uk-UA" b="1" dirty="0">
                <a:solidFill>
                  <a:srgbClr val="000000"/>
                </a:solidFill>
                <a:latin typeface="Corbel" panose="020B0503020204020204" pitchFamily="34" charset="0"/>
              </a:rPr>
              <a:t>категорія</a:t>
            </a:r>
            <a:endParaRPr lang="en-US" altLang="uk-UA" b="1" dirty="0">
              <a:latin typeface="Gill Sans MT" panose="020B0502020104020203" pitchFamily="34" charset="0"/>
            </a:endParaRPr>
          </a:p>
        </p:txBody>
      </p:sp>
      <p:sp>
        <p:nvSpPr>
          <p:cNvPr id="11282" name="Text Box 90"/>
          <p:cNvSpPr txBox="1">
            <a:spLocks noChangeArrowheads="1"/>
          </p:cNvSpPr>
          <p:nvPr/>
        </p:nvSpPr>
        <p:spPr bwMode="gray">
          <a:xfrm>
            <a:off x="3643313" y="2928938"/>
            <a:ext cx="1265237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uk-UA" altLang="uk-UA" sz="1600" b="1">
              <a:solidFill>
                <a:srgbClr val="000000"/>
              </a:solidFill>
              <a:latin typeface="Corbel" panose="020B0503020204020204" pitchFamily="34" charset="0"/>
            </a:endParaRPr>
          </a:p>
          <a:p>
            <a:pPr algn="ctr" eaLnBrk="1" hangingPunct="1"/>
            <a:r>
              <a:rPr lang="uk-UA" altLang="uk-UA" b="1">
                <a:solidFill>
                  <a:srgbClr val="000000"/>
                </a:solidFill>
                <a:latin typeface="Corbel" panose="020B0503020204020204" pitchFamily="34" charset="0"/>
              </a:rPr>
              <a:t>Старший </a:t>
            </a:r>
          </a:p>
          <a:p>
            <a:pPr algn="ctr" eaLnBrk="1" hangingPunct="1"/>
            <a:r>
              <a:rPr lang="uk-UA" altLang="uk-UA" b="1">
                <a:solidFill>
                  <a:srgbClr val="000000"/>
                </a:solidFill>
                <a:latin typeface="Corbel" panose="020B0503020204020204" pitchFamily="34" charset="0"/>
              </a:rPr>
              <a:t>вчитель</a:t>
            </a:r>
            <a:endParaRPr lang="en-US" altLang="uk-UA" b="1">
              <a:latin typeface="Gill Sans MT" panose="020B0502020104020203" pitchFamily="34" charset="0"/>
            </a:endParaRPr>
          </a:p>
        </p:txBody>
      </p:sp>
      <p:sp>
        <p:nvSpPr>
          <p:cNvPr id="11283" name="Text Box 91"/>
          <p:cNvSpPr txBox="1">
            <a:spLocks noChangeArrowheads="1"/>
          </p:cNvSpPr>
          <p:nvPr/>
        </p:nvSpPr>
        <p:spPr bwMode="gray">
          <a:xfrm>
            <a:off x="5715000" y="2643188"/>
            <a:ext cx="1266825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uk-UA" altLang="uk-UA" sz="1600" b="1">
              <a:solidFill>
                <a:srgbClr val="000000"/>
              </a:solidFill>
              <a:latin typeface="Corbel" panose="020B0503020204020204" pitchFamily="34" charset="0"/>
            </a:endParaRPr>
          </a:p>
          <a:p>
            <a:pPr algn="ctr" eaLnBrk="1" hangingPunct="1"/>
            <a:r>
              <a:rPr lang="uk-UA" altLang="uk-UA" b="1">
                <a:solidFill>
                  <a:srgbClr val="000000"/>
                </a:solidFill>
                <a:latin typeface="Corbel" panose="020B0503020204020204" pitchFamily="34" charset="0"/>
              </a:rPr>
              <a:t> </a:t>
            </a:r>
          </a:p>
          <a:p>
            <a:pPr algn="ctr" eaLnBrk="1" hangingPunct="1"/>
            <a:r>
              <a:rPr lang="uk-UA" altLang="uk-UA" b="1">
                <a:solidFill>
                  <a:srgbClr val="000000"/>
                </a:solidFill>
                <a:latin typeface="Corbel" panose="020B0503020204020204" pitchFamily="34" charset="0"/>
              </a:rPr>
              <a:t>Учитель -</a:t>
            </a:r>
          </a:p>
          <a:p>
            <a:pPr algn="ctr" eaLnBrk="1" hangingPunct="1"/>
            <a:r>
              <a:rPr lang="uk-UA" altLang="uk-UA" b="1">
                <a:solidFill>
                  <a:srgbClr val="000000"/>
                </a:solidFill>
                <a:latin typeface="Corbel" panose="020B0503020204020204" pitchFamily="34" charset="0"/>
              </a:rPr>
              <a:t>методист</a:t>
            </a:r>
            <a:endParaRPr lang="en-US" altLang="uk-UA" b="1">
              <a:latin typeface="Gill Sans MT" panose="020B0502020104020203" pitchFamily="34" charset="0"/>
            </a:endParaRPr>
          </a:p>
        </p:txBody>
      </p:sp>
      <p:grpSp>
        <p:nvGrpSpPr>
          <p:cNvPr id="11284" name="Group 92"/>
          <p:cNvGrpSpPr>
            <a:grpSpLocks/>
          </p:cNvGrpSpPr>
          <p:nvPr/>
        </p:nvGrpSpPr>
        <p:grpSpPr bwMode="auto">
          <a:xfrm>
            <a:off x="7632700" y="2924175"/>
            <a:ext cx="1511300" cy="1512888"/>
            <a:chOff x="732" y="2112"/>
            <a:chExt cx="842" cy="860"/>
          </a:xfrm>
        </p:grpSpPr>
        <p:sp>
          <p:nvSpPr>
            <p:cNvPr id="11289" name="Oval 93"/>
            <p:cNvSpPr>
              <a:spLocks noChangeArrowheads="1"/>
            </p:cNvSpPr>
            <p:nvPr/>
          </p:nvSpPr>
          <p:spPr bwMode="gray">
            <a:xfrm>
              <a:off x="732" y="2112"/>
              <a:ext cx="842" cy="860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>
                <a:latin typeface="Corbel" panose="020B0503020204020204" pitchFamily="34" charset="0"/>
              </a:endParaRPr>
            </a:p>
          </p:txBody>
        </p:sp>
        <p:sp>
          <p:nvSpPr>
            <p:cNvPr id="11290" name="Oval 94"/>
            <p:cNvSpPr>
              <a:spLocks noChangeArrowheads="1"/>
            </p:cNvSpPr>
            <p:nvPr/>
          </p:nvSpPr>
          <p:spPr bwMode="gray">
            <a:xfrm>
              <a:off x="743" y="2117"/>
              <a:ext cx="821" cy="838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>
                <a:latin typeface="Corbel" panose="020B0503020204020204" pitchFamily="34" charset="0"/>
              </a:endParaRPr>
            </a:p>
          </p:txBody>
        </p:sp>
        <p:sp>
          <p:nvSpPr>
            <p:cNvPr id="11291" name="Oval 95"/>
            <p:cNvSpPr>
              <a:spLocks noChangeArrowheads="1"/>
            </p:cNvSpPr>
            <p:nvPr/>
          </p:nvSpPr>
          <p:spPr bwMode="gray">
            <a:xfrm>
              <a:off x="751" y="2125"/>
              <a:ext cx="781" cy="784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>
                <a:latin typeface="Corbel" panose="020B0503020204020204" pitchFamily="34" charset="0"/>
              </a:endParaRPr>
            </a:p>
          </p:txBody>
        </p:sp>
        <p:sp>
          <p:nvSpPr>
            <p:cNvPr id="11292" name="Oval 96"/>
            <p:cNvSpPr>
              <a:spLocks noChangeArrowheads="1"/>
            </p:cNvSpPr>
            <p:nvPr/>
          </p:nvSpPr>
          <p:spPr bwMode="gray">
            <a:xfrm>
              <a:off x="795" y="2147"/>
              <a:ext cx="695" cy="63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>
                <a:latin typeface="Corbel" panose="020B0503020204020204" pitchFamily="34" charset="0"/>
              </a:endParaRPr>
            </a:p>
          </p:txBody>
        </p:sp>
        <p:sp>
          <p:nvSpPr>
            <p:cNvPr id="11293" name="Text Box 97"/>
            <p:cNvSpPr txBox="1">
              <a:spLocks noChangeArrowheads="1"/>
            </p:cNvSpPr>
            <p:nvPr/>
          </p:nvSpPr>
          <p:spPr bwMode="gray">
            <a:xfrm>
              <a:off x="957" y="2329"/>
              <a:ext cx="229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uk-UA" altLang="uk-UA" sz="3600" b="1" dirty="0">
                  <a:solidFill>
                    <a:srgbClr val="FF0000"/>
                  </a:solidFill>
                  <a:latin typeface="Corbel" panose="020B0503020204020204" pitchFamily="34" charset="0"/>
                </a:rPr>
                <a:t>7</a:t>
              </a:r>
              <a:endParaRPr lang="en-US" altLang="uk-UA" sz="3600" b="1" dirty="0">
                <a:solidFill>
                  <a:srgbClr val="FF0000"/>
                </a:solidFill>
                <a:latin typeface="Gill Sans MT" panose="020B0502020104020203" pitchFamily="34" charset="0"/>
              </a:endParaRPr>
            </a:p>
          </p:txBody>
        </p:sp>
      </p:grpSp>
      <p:sp>
        <p:nvSpPr>
          <p:cNvPr id="11285" name="AutoShape 98"/>
          <p:cNvSpPr>
            <a:spLocks noChangeArrowheads="1"/>
          </p:cNvSpPr>
          <p:nvPr/>
        </p:nvSpPr>
        <p:spPr bwMode="gray">
          <a:xfrm rot="-5400000">
            <a:off x="5036344" y="3036094"/>
            <a:ext cx="504825" cy="576263"/>
          </a:xfrm>
          <a:prstGeom prst="chevron">
            <a:avLst>
              <a:gd name="adj" fmla="val 52514"/>
            </a:avLst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uk-UA">
              <a:latin typeface="Corbel" panose="020B0503020204020204" pitchFamily="34" charset="0"/>
            </a:endParaRPr>
          </a:p>
        </p:txBody>
      </p:sp>
      <p:sp>
        <p:nvSpPr>
          <p:cNvPr id="62563" name="AutoShape 99"/>
          <p:cNvSpPr>
            <a:spLocks noChangeArrowheads="1"/>
          </p:cNvSpPr>
          <p:nvPr/>
        </p:nvSpPr>
        <p:spPr bwMode="gray">
          <a:xfrm>
            <a:off x="4286250" y="2428875"/>
            <a:ext cx="2057400" cy="5746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bg1"/>
                </a:solidFill>
                <a:latin typeface="+mn-lt"/>
              </a:rPr>
              <a:t>Звання - 5</a:t>
            </a:r>
            <a:endParaRPr lang="en-US" sz="2000" b="1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50" name="Группа 49"/>
          <p:cNvGrpSpPr/>
          <p:nvPr/>
        </p:nvGrpSpPr>
        <p:grpSpPr>
          <a:xfrm>
            <a:off x="0" y="6053238"/>
            <a:ext cx="9144000" cy="804762"/>
            <a:chOff x="0" y="5765416"/>
            <a:chExt cx="9144000" cy="1092584"/>
          </a:xfrm>
        </p:grpSpPr>
        <p:pic>
          <p:nvPicPr>
            <p:cNvPr id="51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52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53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54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r="57144" b="10595"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</p:spTree>
    <p:extLst>
      <p:ext uri="{BB962C8B-B14F-4D97-AF65-F5344CB8AC3E}">
        <p14:creationId xmlns:p14="http://schemas.microsoft.com/office/powerpoint/2010/main" val="4144350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"/>
          <p:cNvSpPr>
            <a:spLocks noGrp="1" noChangeArrowheads="1"/>
          </p:cNvSpPr>
          <p:nvPr>
            <p:ph type="title"/>
          </p:nvPr>
        </p:nvSpPr>
        <p:spPr>
          <a:xfrm>
            <a:off x="-792484" y="73344"/>
            <a:ext cx="8229600" cy="7778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Мета роботи кафедри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291" name="Freeform 3"/>
          <p:cNvSpPr>
            <a:spLocks/>
          </p:cNvSpPr>
          <p:nvPr/>
        </p:nvSpPr>
        <p:spPr bwMode="gray">
          <a:xfrm>
            <a:off x="5512276" y="427198"/>
            <a:ext cx="1466850" cy="1155700"/>
          </a:xfrm>
          <a:custGeom>
            <a:avLst/>
            <a:gdLst>
              <a:gd name="T0" fmla="*/ 0 w 982"/>
              <a:gd name="T1" fmla="*/ 1725636494 h 774"/>
              <a:gd name="T2" fmla="*/ 4461794 w 982"/>
              <a:gd name="T3" fmla="*/ 1716717897 h 774"/>
              <a:gd name="T4" fmla="*/ 17850162 w 982"/>
              <a:gd name="T5" fmla="*/ 1681046497 h 774"/>
              <a:gd name="T6" fmla="*/ 35700324 w 982"/>
              <a:gd name="T7" fmla="*/ 1627537902 h 774"/>
              <a:gd name="T8" fmla="*/ 71400647 w 982"/>
              <a:gd name="T9" fmla="*/ 1556193234 h 774"/>
              <a:gd name="T10" fmla="*/ 111562774 w 982"/>
              <a:gd name="T11" fmla="*/ 1471473283 h 774"/>
              <a:gd name="T12" fmla="*/ 169575034 w 982"/>
              <a:gd name="T13" fmla="*/ 1377833243 h 774"/>
              <a:gd name="T14" fmla="*/ 236512419 w 982"/>
              <a:gd name="T15" fmla="*/ 1279736144 h 774"/>
              <a:gd name="T16" fmla="*/ 316838121 w 982"/>
              <a:gd name="T17" fmla="*/ 1177179000 h 774"/>
              <a:gd name="T18" fmla="*/ 415012578 w 982"/>
              <a:gd name="T19" fmla="*/ 1074620363 h 774"/>
              <a:gd name="T20" fmla="*/ 526575306 w 982"/>
              <a:gd name="T21" fmla="*/ 976523264 h 774"/>
              <a:gd name="T22" fmla="*/ 655988190 w 982"/>
              <a:gd name="T23" fmla="*/ 887343268 h 774"/>
              <a:gd name="T24" fmla="*/ 803249922 w 982"/>
              <a:gd name="T25" fmla="*/ 802621825 h 774"/>
              <a:gd name="T26" fmla="*/ 950512962 w 982"/>
              <a:gd name="T27" fmla="*/ 740195940 h 774"/>
              <a:gd name="T28" fmla="*/ 1088850924 w 982"/>
              <a:gd name="T29" fmla="*/ 700064494 h 774"/>
              <a:gd name="T30" fmla="*/ 1213800522 w 982"/>
              <a:gd name="T31" fmla="*/ 677768749 h 774"/>
              <a:gd name="T32" fmla="*/ 1325363250 w 982"/>
              <a:gd name="T33" fmla="*/ 668851645 h 774"/>
              <a:gd name="T34" fmla="*/ 1423539107 w 982"/>
              <a:gd name="T35" fmla="*/ 668851645 h 774"/>
              <a:gd name="T36" fmla="*/ 1512788393 w 982"/>
              <a:gd name="T37" fmla="*/ 677768749 h 774"/>
              <a:gd name="T38" fmla="*/ 1584189391 w 982"/>
              <a:gd name="T39" fmla="*/ 695605942 h 774"/>
              <a:gd name="T40" fmla="*/ 1642201651 w 982"/>
              <a:gd name="T41" fmla="*/ 713441643 h 774"/>
              <a:gd name="T42" fmla="*/ 1682363755 w 982"/>
              <a:gd name="T43" fmla="*/ 726818791 h 774"/>
              <a:gd name="T44" fmla="*/ 1709138988 w 982"/>
              <a:gd name="T45" fmla="*/ 740195940 h 774"/>
              <a:gd name="T46" fmla="*/ 1718064066 w 982"/>
              <a:gd name="T47" fmla="*/ 744654492 h 774"/>
              <a:gd name="T48" fmla="*/ 1517250185 w 982"/>
              <a:gd name="T49" fmla="*/ 1061244707 h 774"/>
              <a:gd name="T50" fmla="*/ 2147483647 w 982"/>
              <a:gd name="T51" fmla="*/ 824916077 h 774"/>
              <a:gd name="T52" fmla="*/ 2034900600 w 982"/>
              <a:gd name="T53" fmla="*/ 0 h 774"/>
              <a:gd name="T54" fmla="*/ 1905489210 w 982"/>
              <a:gd name="T55" fmla="*/ 334425823 h 774"/>
              <a:gd name="T56" fmla="*/ 1896564132 w 982"/>
              <a:gd name="T57" fmla="*/ 329967271 h 774"/>
              <a:gd name="T58" fmla="*/ 1869788898 w 982"/>
              <a:gd name="T59" fmla="*/ 316590122 h 774"/>
              <a:gd name="T60" fmla="*/ 1834088586 w 982"/>
              <a:gd name="T61" fmla="*/ 298752929 h 774"/>
              <a:gd name="T62" fmla="*/ 1780538119 w 982"/>
              <a:gd name="T63" fmla="*/ 280917228 h 774"/>
              <a:gd name="T64" fmla="*/ 1713600781 w 982"/>
              <a:gd name="T65" fmla="*/ 267540079 h 774"/>
              <a:gd name="T66" fmla="*/ 1633276573 w 982"/>
              <a:gd name="T67" fmla="*/ 254162931 h 774"/>
              <a:gd name="T68" fmla="*/ 1544025419 w 982"/>
              <a:gd name="T69" fmla="*/ 245245827 h 774"/>
              <a:gd name="T70" fmla="*/ 1441387770 w 982"/>
              <a:gd name="T71" fmla="*/ 245245827 h 774"/>
              <a:gd name="T72" fmla="*/ 1329826535 w 982"/>
              <a:gd name="T73" fmla="*/ 258622976 h 774"/>
              <a:gd name="T74" fmla="*/ 1204875444 w 982"/>
              <a:gd name="T75" fmla="*/ 280917228 h 774"/>
              <a:gd name="T76" fmla="*/ 1075462560 w 982"/>
              <a:gd name="T77" fmla="*/ 325507226 h 774"/>
              <a:gd name="T78" fmla="*/ 941587884 w 982"/>
              <a:gd name="T79" fmla="*/ 383474372 h 774"/>
              <a:gd name="T80" fmla="*/ 794326338 w 982"/>
              <a:gd name="T81" fmla="*/ 468195909 h 774"/>
              <a:gd name="T82" fmla="*/ 647063112 w 982"/>
              <a:gd name="T83" fmla="*/ 575211605 h 774"/>
              <a:gd name="T84" fmla="*/ 513188436 w 982"/>
              <a:gd name="T85" fmla="*/ 691145897 h 774"/>
              <a:gd name="T86" fmla="*/ 397162422 w 982"/>
              <a:gd name="T87" fmla="*/ 811540422 h 774"/>
              <a:gd name="T88" fmla="*/ 303449757 w 982"/>
              <a:gd name="T89" fmla="*/ 940850370 h 774"/>
              <a:gd name="T90" fmla="*/ 223125549 w 982"/>
              <a:gd name="T91" fmla="*/ 1070161811 h 774"/>
              <a:gd name="T92" fmla="*/ 160649956 w 982"/>
              <a:gd name="T93" fmla="*/ 1195014700 h 774"/>
              <a:gd name="T94" fmla="*/ 107099489 w 982"/>
              <a:gd name="T95" fmla="*/ 1315407545 h 774"/>
              <a:gd name="T96" fmla="*/ 66937361 w 982"/>
              <a:gd name="T97" fmla="*/ 1426883286 h 774"/>
              <a:gd name="T98" fmla="*/ 40162116 w 982"/>
              <a:gd name="T99" fmla="*/ 1524980385 h 774"/>
              <a:gd name="T100" fmla="*/ 17850162 w 982"/>
              <a:gd name="T101" fmla="*/ 1609702202 h 774"/>
              <a:gd name="T102" fmla="*/ 8925081 w 982"/>
              <a:gd name="T103" fmla="*/ 1672127900 h 774"/>
              <a:gd name="T104" fmla="*/ 0 w 982"/>
              <a:gd name="T105" fmla="*/ 1712259346 h 774"/>
              <a:gd name="T106" fmla="*/ 0 w 982"/>
              <a:gd name="T107" fmla="*/ 1725636494 h 7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982"/>
              <a:gd name="T163" fmla="*/ 0 h 774"/>
              <a:gd name="T164" fmla="*/ 982 w 982"/>
              <a:gd name="T165" fmla="*/ 774 h 77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17A217">
                  <a:alpha val="32001"/>
                </a:srgbClr>
              </a:gs>
              <a:gs pos="100000">
                <a:srgbClr val="0099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uk-UA">
              <a:latin typeface="Corbel" panose="020B0503020204020204" pitchFamily="34" charset="0"/>
            </a:endParaRPr>
          </a:p>
        </p:txBody>
      </p:sp>
      <p:sp>
        <p:nvSpPr>
          <p:cNvPr id="12292" name="AutoShape 8"/>
          <p:cNvSpPr>
            <a:spLocks noChangeArrowheads="1"/>
          </p:cNvSpPr>
          <p:nvPr/>
        </p:nvSpPr>
        <p:spPr bwMode="auto">
          <a:xfrm>
            <a:off x="3300016" y="1676400"/>
            <a:ext cx="2428875" cy="4829175"/>
          </a:xfrm>
          <a:prstGeom prst="roundRect">
            <a:avLst>
              <a:gd name="adj" fmla="val 4690"/>
            </a:avLst>
          </a:prstGeom>
          <a:noFill/>
          <a:ln w="5715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uk-UA">
              <a:latin typeface="Corbel" panose="020B0503020204020204" pitchFamily="34" charset="0"/>
            </a:endParaRPr>
          </a:p>
        </p:txBody>
      </p:sp>
      <p:sp>
        <p:nvSpPr>
          <p:cNvPr id="12293" name="AutoShape 9"/>
          <p:cNvSpPr>
            <a:spLocks noChangeArrowheads="1"/>
          </p:cNvSpPr>
          <p:nvPr/>
        </p:nvSpPr>
        <p:spPr bwMode="gray">
          <a:xfrm>
            <a:off x="3440907" y="1334135"/>
            <a:ext cx="1863725" cy="28733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33CC33"/>
              </a:gs>
              <a:gs pos="100000">
                <a:srgbClr val="185E1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uk-UA">
              <a:latin typeface="Corbel" panose="020B0503020204020204" pitchFamily="34" charset="0"/>
            </a:endParaRPr>
          </a:p>
        </p:txBody>
      </p:sp>
      <p:sp>
        <p:nvSpPr>
          <p:cNvPr id="12296" name="AutoShape 12"/>
          <p:cNvSpPr>
            <a:spLocks noChangeArrowheads="1"/>
          </p:cNvSpPr>
          <p:nvPr/>
        </p:nvSpPr>
        <p:spPr bwMode="auto">
          <a:xfrm>
            <a:off x="6085206" y="1430338"/>
            <a:ext cx="2566987" cy="4464050"/>
          </a:xfrm>
          <a:prstGeom prst="roundRect">
            <a:avLst>
              <a:gd name="adj" fmla="val 4690"/>
            </a:avLst>
          </a:prstGeom>
          <a:noFill/>
          <a:ln w="57150">
            <a:solidFill>
              <a:srgbClr val="4B71D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uk-UA">
              <a:latin typeface="Corbel" panose="020B0503020204020204" pitchFamily="34" charset="0"/>
            </a:endParaRPr>
          </a:p>
        </p:txBody>
      </p:sp>
      <p:sp>
        <p:nvSpPr>
          <p:cNvPr id="12297" name="AutoShape 13"/>
          <p:cNvSpPr>
            <a:spLocks noChangeArrowheads="1"/>
          </p:cNvSpPr>
          <p:nvPr/>
        </p:nvSpPr>
        <p:spPr bwMode="gray">
          <a:xfrm>
            <a:off x="6495734" y="1088867"/>
            <a:ext cx="1863725" cy="28733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6D8CE5"/>
              </a:gs>
              <a:gs pos="100000">
                <a:srgbClr val="32416A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uk-UA">
              <a:latin typeface="Corbel" panose="020B0503020204020204" pitchFamily="34" charset="0"/>
            </a:endParaRPr>
          </a:p>
        </p:txBody>
      </p:sp>
      <p:sp>
        <p:nvSpPr>
          <p:cNvPr id="12298" name="Freeform 16"/>
          <p:cNvSpPr>
            <a:spLocks/>
          </p:cNvSpPr>
          <p:nvPr/>
        </p:nvSpPr>
        <p:spPr bwMode="gray">
          <a:xfrm>
            <a:off x="2249805" y="725488"/>
            <a:ext cx="1466850" cy="1157288"/>
          </a:xfrm>
          <a:custGeom>
            <a:avLst/>
            <a:gdLst>
              <a:gd name="T0" fmla="*/ 0 w 982"/>
              <a:gd name="T1" fmla="*/ 1730382004 h 774"/>
              <a:gd name="T2" fmla="*/ 4461794 w 982"/>
              <a:gd name="T3" fmla="*/ 1721439191 h 774"/>
              <a:gd name="T4" fmla="*/ 17850162 w 982"/>
              <a:gd name="T5" fmla="*/ 1685669434 h 774"/>
              <a:gd name="T6" fmla="*/ 35700324 w 982"/>
              <a:gd name="T7" fmla="*/ 1632014050 h 774"/>
              <a:gd name="T8" fmla="*/ 71400647 w 982"/>
              <a:gd name="T9" fmla="*/ 1560474162 h 774"/>
              <a:gd name="T10" fmla="*/ 111562774 w 982"/>
              <a:gd name="T11" fmla="*/ 1475519680 h 774"/>
              <a:gd name="T12" fmla="*/ 169575034 w 982"/>
              <a:gd name="T13" fmla="*/ 1381622386 h 774"/>
              <a:gd name="T14" fmla="*/ 236512419 w 982"/>
              <a:gd name="T15" fmla="*/ 1283254432 h 774"/>
              <a:gd name="T16" fmla="*/ 316838121 w 982"/>
              <a:gd name="T17" fmla="*/ 1180415819 h 774"/>
              <a:gd name="T18" fmla="*/ 415012578 w 982"/>
              <a:gd name="T19" fmla="*/ 1077575711 h 774"/>
              <a:gd name="T20" fmla="*/ 526575306 w 982"/>
              <a:gd name="T21" fmla="*/ 979207757 h 774"/>
              <a:gd name="T22" fmla="*/ 655988190 w 982"/>
              <a:gd name="T23" fmla="*/ 889782617 h 774"/>
              <a:gd name="T24" fmla="*/ 803249922 w 982"/>
              <a:gd name="T25" fmla="*/ 804829630 h 774"/>
              <a:gd name="T26" fmla="*/ 950512962 w 982"/>
              <a:gd name="T27" fmla="*/ 742231247 h 774"/>
              <a:gd name="T28" fmla="*/ 1088850924 w 982"/>
              <a:gd name="T29" fmla="*/ 701989335 h 774"/>
              <a:gd name="T30" fmla="*/ 1213800522 w 982"/>
              <a:gd name="T31" fmla="*/ 679633050 h 774"/>
              <a:gd name="T32" fmla="*/ 1325363250 w 982"/>
              <a:gd name="T33" fmla="*/ 670690237 h 774"/>
              <a:gd name="T34" fmla="*/ 1423539107 w 982"/>
              <a:gd name="T35" fmla="*/ 670690237 h 774"/>
              <a:gd name="T36" fmla="*/ 1512788393 w 982"/>
              <a:gd name="T37" fmla="*/ 679633050 h 774"/>
              <a:gd name="T38" fmla="*/ 1584189391 w 982"/>
              <a:gd name="T39" fmla="*/ 697518676 h 774"/>
              <a:gd name="T40" fmla="*/ 1642201651 w 982"/>
              <a:gd name="T41" fmla="*/ 715402807 h 774"/>
              <a:gd name="T42" fmla="*/ 1682363755 w 982"/>
              <a:gd name="T43" fmla="*/ 728817775 h 774"/>
              <a:gd name="T44" fmla="*/ 1709138988 w 982"/>
              <a:gd name="T45" fmla="*/ 742231247 h 774"/>
              <a:gd name="T46" fmla="*/ 1718064066 w 982"/>
              <a:gd name="T47" fmla="*/ 746701906 h 774"/>
              <a:gd name="T48" fmla="*/ 1517250185 w 982"/>
              <a:gd name="T49" fmla="*/ 1064162239 h 774"/>
              <a:gd name="T50" fmla="*/ 2147483647 w 982"/>
              <a:gd name="T51" fmla="*/ 827185915 h 774"/>
              <a:gd name="T52" fmla="*/ 2034900600 w 982"/>
              <a:gd name="T53" fmla="*/ 0 h 774"/>
              <a:gd name="T54" fmla="*/ 1905489210 w 982"/>
              <a:gd name="T55" fmla="*/ 335345866 h 774"/>
              <a:gd name="T56" fmla="*/ 1896564132 w 982"/>
              <a:gd name="T57" fmla="*/ 330873712 h 774"/>
              <a:gd name="T58" fmla="*/ 1869788898 w 982"/>
              <a:gd name="T59" fmla="*/ 317460240 h 774"/>
              <a:gd name="T60" fmla="*/ 1834088586 w 982"/>
              <a:gd name="T61" fmla="*/ 299574614 h 774"/>
              <a:gd name="T62" fmla="*/ 1780538119 w 982"/>
              <a:gd name="T63" fmla="*/ 281690483 h 774"/>
              <a:gd name="T64" fmla="*/ 1713600781 w 982"/>
              <a:gd name="T65" fmla="*/ 268275515 h 774"/>
              <a:gd name="T66" fmla="*/ 1633276573 w 982"/>
              <a:gd name="T67" fmla="*/ 254862043 h 774"/>
              <a:gd name="T68" fmla="*/ 1544025419 w 982"/>
              <a:gd name="T69" fmla="*/ 245919230 h 774"/>
              <a:gd name="T70" fmla="*/ 1441387770 w 982"/>
              <a:gd name="T71" fmla="*/ 245919230 h 774"/>
              <a:gd name="T72" fmla="*/ 1329826535 w 982"/>
              <a:gd name="T73" fmla="*/ 259334198 h 774"/>
              <a:gd name="T74" fmla="*/ 1204875444 w 982"/>
              <a:gd name="T75" fmla="*/ 281690483 h 774"/>
              <a:gd name="T76" fmla="*/ 1075462560 w 982"/>
              <a:gd name="T77" fmla="*/ 326403053 h 774"/>
              <a:gd name="T78" fmla="*/ 941587884 w 982"/>
              <a:gd name="T79" fmla="*/ 384529095 h 774"/>
              <a:gd name="T80" fmla="*/ 794326338 w 982"/>
              <a:gd name="T81" fmla="*/ 469483671 h 774"/>
              <a:gd name="T82" fmla="*/ 647063112 w 982"/>
              <a:gd name="T83" fmla="*/ 576794437 h 774"/>
              <a:gd name="T84" fmla="*/ 513188436 w 982"/>
              <a:gd name="T85" fmla="*/ 693046522 h 774"/>
              <a:gd name="T86" fmla="*/ 397162422 w 982"/>
              <a:gd name="T87" fmla="*/ 813770948 h 774"/>
              <a:gd name="T88" fmla="*/ 303449757 w 982"/>
              <a:gd name="T89" fmla="*/ 943438000 h 774"/>
              <a:gd name="T90" fmla="*/ 223125549 w 982"/>
              <a:gd name="T91" fmla="*/ 1073105052 h 774"/>
              <a:gd name="T92" fmla="*/ 160649956 w 982"/>
              <a:gd name="T93" fmla="*/ 1198301445 h 774"/>
              <a:gd name="T94" fmla="*/ 107099489 w 982"/>
              <a:gd name="T95" fmla="*/ 1319025684 h 774"/>
              <a:gd name="T96" fmla="*/ 66937361 w 982"/>
              <a:gd name="T97" fmla="*/ 1430807110 h 774"/>
              <a:gd name="T98" fmla="*/ 40162116 w 982"/>
              <a:gd name="T99" fmla="*/ 1529175064 h 774"/>
              <a:gd name="T100" fmla="*/ 17850162 w 982"/>
              <a:gd name="T101" fmla="*/ 1614128424 h 774"/>
              <a:gd name="T102" fmla="*/ 8925081 w 982"/>
              <a:gd name="T103" fmla="*/ 1676726621 h 774"/>
              <a:gd name="T104" fmla="*/ 0 w 982"/>
              <a:gd name="T105" fmla="*/ 1716968532 h 774"/>
              <a:gd name="T106" fmla="*/ 0 w 982"/>
              <a:gd name="T107" fmla="*/ 1730382004 h 7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982"/>
              <a:gd name="T163" fmla="*/ 0 h 774"/>
              <a:gd name="T164" fmla="*/ 982 w 982"/>
              <a:gd name="T165" fmla="*/ 774 h 77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EE8D4C">
                  <a:alpha val="32001"/>
                </a:srgbClr>
              </a:gs>
              <a:gs pos="100000">
                <a:srgbClr val="EC823A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uk-UA">
              <a:latin typeface="Corbel" panose="020B0503020204020204" pitchFamily="34" charset="0"/>
            </a:endParaRPr>
          </a:p>
        </p:txBody>
      </p:sp>
      <p:grpSp>
        <p:nvGrpSpPr>
          <p:cNvPr id="12300" name="Group 23"/>
          <p:cNvGrpSpPr>
            <a:grpSpLocks/>
          </p:cNvGrpSpPr>
          <p:nvPr/>
        </p:nvGrpSpPr>
        <p:grpSpPr bwMode="auto">
          <a:xfrm>
            <a:off x="490537" y="2058988"/>
            <a:ext cx="2295525" cy="3602038"/>
            <a:chOff x="562" y="2053"/>
            <a:chExt cx="1446" cy="2269"/>
          </a:xfrm>
        </p:grpSpPr>
        <p:sp>
          <p:nvSpPr>
            <p:cNvPr id="12303" name="AutoShape 4"/>
            <p:cNvSpPr>
              <a:spLocks noChangeArrowheads="1"/>
            </p:cNvSpPr>
            <p:nvPr/>
          </p:nvSpPr>
          <p:spPr bwMode="auto">
            <a:xfrm>
              <a:off x="562" y="2287"/>
              <a:ext cx="1446" cy="1988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rgbClr val="EC823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>
                <a:latin typeface="Corbel" panose="020B0503020204020204" pitchFamily="34" charset="0"/>
              </a:endParaRPr>
            </a:p>
          </p:txBody>
        </p:sp>
        <p:sp>
          <p:nvSpPr>
            <p:cNvPr id="12304" name="AutoShape 5"/>
            <p:cNvSpPr>
              <a:spLocks noChangeArrowheads="1"/>
            </p:cNvSpPr>
            <p:nvPr/>
          </p:nvSpPr>
          <p:spPr bwMode="gray">
            <a:xfrm>
              <a:off x="698" y="2053"/>
              <a:ext cx="1174" cy="18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6600"/>
                </a:gs>
                <a:gs pos="50000">
                  <a:srgbClr val="FFA76C"/>
                </a:gs>
                <a:gs pos="100000">
                  <a:srgbClr val="FF66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>
                <a:latin typeface="Corbel" panose="020B0503020204020204" pitchFamily="34" charset="0"/>
              </a:endParaRPr>
            </a:p>
          </p:txBody>
        </p:sp>
        <p:sp>
          <p:nvSpPr>
            <p:cNvPr id="12308" name="Text Box 20"/>
            <p:cNvSpPr txBox="1">
              <a:spLocks noChangeArrowheads="1"/>
            </p:cNvSpPr>
            <p:nvPr/>
          </p:nvSpPr>
          <p:spPr bwMode="auto">
            <a:xfrm>
              <a:off x="622" y="2344"/>
              <a:ext cx="1344" cy="1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uk-UA" altLang="uk-UA" dirty="0">
                  <a:latin typeface="Corbel" panose="020B0503020204020204" pitchFamily="34" charset="0"/>
                </a:rPr>
                <a:t>Забезпечення такого рівня </a:t>
              </a:r>
              <a:r>
                <a:rPr lang="uk-UA" altLang="uk-UA" i="1" dirty="0">
                  <a:latin typeface="Corbel" panose="020B0503020204020204" pitchFamily="34" charset="0"/>
                </a:rPr>
                <a:t>викладання, який задовольняв би потреби дітей у </a:t>
              </a:r>
              <a:r>
                <a:rPr lang="uk-UA" altLang="uk-UA" i="1" dirty="0" err="1">
                  <a:latin typeface="Corbel" panose="020B0503020204020204" pitchFamily="34" charset="0"/>
                </a:rPr>
                <a:t>мовній</a:t>
              </a:r>
              <a:r>
                <a:rPr lang="uk-UA" altLang="uk-UA" i="1" dirty="0">
                  <a:latin typeface="Corbel" panose="020B0503020204020204" pitchFamily="34" charset="0"/>
                </a:rPr>
                <a:t> та літературній освіті на </a:t>
              </a:r>
              <a:r>
                <a:rPr lang="uk-UA" altLang="uk-UA" dirty="0">
                  <a:latin typeface="Corbel" panose="020B0503020204020204" pitchFamily="34" charset="0"/>
                </a:rPr>
                <a:t>різних рівнях, як це й передбачає Закон України про освіту.</a:t>
              </a:r>
              <a:endParaRPr lang="en-US" altLang="uk-UA" dirty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</p:grpSp>
      <p:sp>
        <p:nvSpPr>
          <p:cNvPr id="434197" name="Text Box 21"/>
          <p:cNvSpPr txBox="1">
            <a:spLocks noChangeArrowheads="1"/>
          </p:cNvSpPr>
          <p:nvPr/>
        </p:nvSpPr>
        <p:spPr bwMode="auto">
          <a:xfrm>
            <a:off x="3264535" y="1793876"/>
            <a:ext cx="2357438" cy="4800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+mn-lt"/>
              </a:rPr>
              <a:t>Виховати громадянина,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+mn-lt"/>
              </a:rPr>
              <a:t>патріота, людини з високою національною самосвідомістю і допомогти їй стати особистістю,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+mn-lt"/>
              </a:rPr>
              <a:t>відкритою для світової культури,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+mn-lt"/>
              </a:rPr>
              <a:t>толерантною до всього, що відрізняється від власної субкультури,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+mn-lt"/>
              </a:rPr>
              <a:t>здатною жити у вільному суспільстві.</a:t>
            </a:r>
            <a:endParaRPr lang="en-US" altLang="ru-RU" b="1" dirty="0">
              <a:solidFill>
                <a:schemeClr val="accent2">
                  <a:lumMod val="50000"/>
                </a:schemeClr>
              </a:solidFill>
              <a:latin typeface="Verdan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2302" name="Text Box 22"/>
          <p:cNvSpPr txBox="1">
            <a:spLocks noChangeArrowheads="1"/>
          </p:cNvSpPr>
          <p:nvPr/>
        </p:nvSpPr>
        <p:spPr bwMode="auto">
          <a:xfrm>
            <a:off x="6123464" y="1596551"/>
            <a:ext cx="2528729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uk-UA" dirty="0">
                <a:latin typeface="Corbel" panose="020B0503020204020204" pitchFamily="34" charset="0"/>
              </a:rPr>
              <a:t>Залучати дітей до сприйняття, </a:t>
            </a:r>
          </a:p>
          <a:p>
            <a:pPr algn="ctr" eaLnBrk="1" hangingPunct="1"/>
            <a:r>
              <a:rPr lang="uk-UA" altLang="uk-UA" dirty="0">
                <a:latin typeface="Corbel" panose="020B0503020204020204" pitchFamily="34" charset="0"/>
              </a:rPr>
              <a:t>Усвідомлення та визнання загальнолюдських  та національних духовних цінностей, формувати в кожній дитині потребу в книзі, в читанні, інтерес до художнього слова, формувати естетичні почуття і потреби, високу загальну й читацьку культуру.</a:t>
            </a:r>
            <a:endParaRPr lang="en-US" altLang="uk-UA" dirty="0">
              <a:solidFill>
                <a:srgbClr val="000000"/>
              </a:solidFill>
              <a:latin typeface="Gill Sans MT" panose="020B0502020104020203" pitchFamily="34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0" y="6391554"/>
            <a:ext cx="9144000" cy="466445"/>
            <a:chOff x="0" y="5765416"/>
            <a:chExt cx="9144000" cy="1092584"/>
          </a:xfrm>
        </p:grpSpPr>
        <p:pic>
          <p:nvPicPr>
            <p:cNvPr id="22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23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24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25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r="57144" b="10595"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</p:spTree>
    <p:extLst>
      <p:ext uri="{BB962C8B-B14F-4D97-AF65-F5344CB8AC3E}">
        <p14:creationId xmlns:p14="http://schemas.microsoft.com/office/powerpoint/2010/main" val="625335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30" name="Picture 2" descr="C:\Users\Зарольская\Desktop\стопа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95" y="5022850"/>
            <a:ext cx="1749062" cy="140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-13672"/>
            <a:ext cx="8358187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Основні напрямки роботи кафедри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317" name="AutoShape 8"/>
          <p:cNvSpPr>
            <a:spLocks noChangeArrowheads="1"/>
          </p:cNvSpPr>
          <p:nvPr/>
        </p:nvSpPr>
        <p:spPr bwMode="gray">
          <a:xfrm flipH="1">
            <a:off x="1905034" y="5258593"/>
            <a:ext cx="6739718" cy="1184275"/>
          </a:xfrm>
          <a:prstGeom prst="homePlate">
            <a:avLst>
              <a:gd name="adj" fmla="val 42006"/>
            </a:avLst>
          </a:prstGeom>
          <a:gradFill rotWithShape="1">
            <a:gsLst>
              <a:gs pos="0">
                <a:srgbClr val="2EB9B6"/>
              </a:gs>
              <a:gs pos="100000">
                <a:srgbClr val="7AECD4"/>
              </a:gs>
            </a:gsLst>
            <a:lin ang="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2EB9B6"/>
            </a:extrusionClr>
            <a:contourClr>
              <a:srgbClr val="2EB9B6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uk-UA" dirty="0">
                <a:latin typeface="Corbel" panose="020B0503020204020204" pitchFamily="34" charset="0"/>
              </a:rPr>
              <a:t>                                       </a:t>
            </a:r>
            <a:r>
              <a:rPr lang="uk-UA" altLang="uk-UA" sz="3200" b="1" dirty="0">
                <a:solidFill>
                  <a:srgbClr val="C00000"/>
                </a:solidFill>
                <a:latin typeface="Corbel" panose="020B0503020204020204" pitchFamily="34" charset="0"/>
              </a:rPr>
              <a:t>Самоосвіта вчителя</a:t>
            </a:r>
            <a:endParaRPr lang="ru-RU" altLang="uk-UA" sz="3200" b="1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grpSp>
        <p:nvGrpSpPr>
          <p:cNvPr id="13318" name="Group 11"/>
          <p:cNvGrpSpPr>
            <a:grpSpLocks/>
          </p:cNvGrpSpPr>
          <p:nvPr/>
        </p:nvGrpSpPr>
        <p:grpSpPr bwMode="auto">
          <a:xfrm>
            <a:off x="1811338" y="4519613"/>
            <a:ext cx="228600" cy="228600"/>
            <a:chOff x="2016" y="1920"/>
            <a:chExt cx="1680" cy="1680"/>
          </a:xfrm>
        </p:grpSpPr>
        <p:sp>
          <p:nvSpPr>
            <p:cNvPr id="13338" name="Oval 12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92D365"/>
                </a:gs>
                <a:gs pos="100000">
                  <a:srgbClr val="44622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>
                <a:latin typeface="Corbel" panose="020B0503020204020204" pitchFamily="34" charset="0"/>
              </a:endParaRPr>
            </a:p>
          </p:txBody>
        </p:sp>
        <p:sp>
          <p:nvSpPr>
            <p:cNvPr id="13339" name="Freeform 13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252 w 1321"/>
                <a:gd name="T1" fmla="*/ 318 h 712"/>
                <a:gd name="T2" fmla="*/ 1268 w 1321"/>
                <a:gd name="T3" fmla="*/ 351 h 712"/>
                <a:gd name="T4" fmla="*/ 1271 w 1321"/>
                <a:gd name="T5" fmla="*/ 381 h 712"/>
                <a:gd name="T6" fmla="*/ 1266 w 1321"/>
                <a:gd name="T7" fmla="*/ 409 h 712"/>
                <a:gd name="T8" fmla="*/ 1249 w 1321"/>
                <a:gd name="T9" fmla="*/ 436 h 712"/>
                <a:gd name="T10" fmla="*/ 1224 w 1321"/>
                <a:gd name="T11" fmla="*/ 459 h 712"/>
                <a:gd name="T12" fmla="*/ 1193 w 1321"/>
                <a:gd name="T13" fmla="*/ 479 h 712"/>
                <a:gd name="T14" fmla="*/ 1151 w 1321"/>
                <a:gd name="T15" fmla="*/ 498 h 712"/>
                <a:gd name="T16" fmla="*/ 1104 w 1321"/>
                <a:gd name="T17" fmla="*/ 515 h 712"/>
                <a:gd name="T18" fmla="*/ 1051 w 1321"/>
                <a:gd name="T19" fmla="*/ 529 h 712"/>
                <a:gd name="T20" fmla="*/ 992 w 1321"/>
                <a:gd name="T21" fmla="*/ 541 h 712"/>
                <a:gd name="T22" fmla="*/ 931 w 1321"/>
                <a:gd name="T23" fmla="*/ 550 h 712"/>
                <a:gd name="T24" fmla="*/ 862 w 1321"/>
                <a:gd name="T25" fmla="*/ 558 h 712"/>
                <a:gd name="T26" fmla="*/ 793 w 1321"/>
                <a:gd name="T27" fmla="*/ 563 h 712"/>
                <a:gd name="T28" fmla="*/ 765 w 1321"/>
                <a:gd name="T29" fmla="*/ 565 h 712"/>
                <a:gd name="T30" fmla="*/ 458 w 1321"/>
                <a:gd name="T31" fmla="*/ 565 h 712"/>
                <a:gd name="T32" fmla="*/ 454 w 1321"/>
                <a:gd name="T33" fmla="*/ 565 h 712"/>
                <a:gd name="T34" fmla="*/ 393 w 1321"/>
                <a:gd name="T35" fmla="*/ 561 h 712"/>
                <a:gd name="T36" fmla="*/ 335 w 1321"/>
                <a:gd name="T37" fmla="*/ 558 h 712"/>
                <a:gd name="T38" fmla="*/ 280 w 1321"/>
                <a:gd name="T39" fmla="*/ 552 h 712"/>
                <a:gd name="T40" fmla="*/ 227 w 1321"/>
                <a:gd name="T41" fmla="*/ 547 h 712"/>
                <a:gd name="T42" fmla="*/ 179 w 1321"/>
                <a:gd name="T43" fmla="*/ 537 h 712"/>
                <a:gd name="T44" fmla="*/ 135 w 1321"/>
                <a:gd name="T45" fmla="*/ 525 h 712"/>
                <a:gd name="T46" fmla="*/ 98 w 1321"/>
                <a:gd name="T47" fmla="*/ 514 h 712"/>
                <a:gd name="T48" fmla="*/ 65 w 1321"/>
                <a:gd name="T49" fmla="*/ 500 h 712"/>
                <a:gd name="T50" fmla="*/ 37 w 1321"/>
                <a:gd name="T51" fmla="*/ 482 h 712"/>
                <a:gd name="T52" fmla="*/ 18 w 1321"/>
                <a:gd name="T53" fmla="*/ 462 h 712"/>
                <a:gd name="T54" fmla="*/ 6 w 1321"/>
                <a:gd name="T55" fmla="*/ 439 h 712"/>
                <a:gd name="T56" fmla="*/ 0 w 1321"/>
                <a:gd name="T57" fmla="*/ 416 h 712"/>
                <a:gd name="T58" fmla="*/ 0 w 1321"/>
                <a:gd name="T59" fmla="*/ 412 h 712"/>
                <a:gd name="T60" fmla="*/ 4 w 1321"/>
                <a:gd name="T61" fmla="*/ 386 h 712"/>
                <a:gd name="T62" fmla="*/ 16 w 1321"/>
                <a:gd name="T63" fmla="*/ 354 h 712"/>
                <a:gd name="T64" fmla="*/ 49 w 1321"/>
                <a:gd name="T65" fmla="*/ 293 h 712"/>
                <a:gd name="T66" fmla="*/ 90 w 1321"/>
                <a:gd name="T67" fmla="*/ 237 h 712"/>
                <a:gd name="T68" fmla="*/ 141 w 1321"/>
                <a:gd name="T69" fmla="*/ 186 h 712"/>
                <a:gd name="T70" fmla="*/ 196 w 1321"/>
                <a:gd name="T71" fmla="*/ 140 h 712"/>
                <a:gd name="T72" fmla="*/ 260 w 1321"/>
                <a:gd name="T73" fmla="*/ 99 h 712"/>
                <a:gd name="T74" fmla="*/ 329 w 1321"/>
                <a:gd name="T75" fmla="*/ 65 h 712"/>
                <a:gd name="T76" fmla="*/ 399 w 1321"/>
                <a:gd name="T77" fmla="*/ 37 h 712"/>
                <a:gd name="T78" fmla="*/ 479 w 1321"/>
                <a:gd name="T79" fmla="*/ 17 h 712"/>
                <a:gd name="T80" fmla="*/ 559 w 1321"/>
                <a:gd name="T81" fmla="*/ 4 h 712"/>
                <a:gd name="T82" fmla="*/ 642 w 1321"/>
                <a:gd name="T83" fmla="*/ 0 h 712"/>
                <a:gd name="T84" fmla="*/ 642 w 1321"/>
                <a:gd name="T85" fmla="*/ 0 h 712"/>
                <a:gd name="T86" fmla="*/ 731 w 1321"/>
                <a:gd name="T87" fmla="*/ 4 h 712"/>
                <a:gd name="T88" fmla="*/ 815 w 1321"/>
                <a:gd name="T89" fmla="*/ 18 h 712"/>
                <a:gd name="T90" fmla="*/ 897 w 1321"/>
                <a:gd name="T91" fmla="*/ 42 h 712"/>
                <a:gd name="T92" fmla="*/ 972 w 1321"/>
                <a:gd name="T93" fmla="*/ 71 h 712"/>
                <a:gd name="T94" fmla="*/ 1042 w 1321"/>
                <a:gd name="T95" fmla="*/ 109 h 712"/>
                <a:gd name="T96" fmla="*/ 1106 w 1321"/>
                <a:gd name="T97" fmla="*/ 154 h 712"/>
                <a:gd name="T98" fmla="*/ 1163 w 1321"/>
                <a:gd name="T99" fmla="*/ 203 h 712"/>
                <a:gd name="T100" fmla="*/ 1211 w 1321"/>
                <a:gd name="T101" fmla="*/ 257 h 712"/>
                <a:gd name="T102" fmla="*/ 1252 w 1321"/>
                <a:gd name="T103" fmla="*/ 318 h 712"/>
                <a:gd name="T104" fmla="*/ 1252 w 1321"/>
                <a:gd name="T105" fmla="*/ 318 h 7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21"/>
                <a:gd name="T160" fmla="*/ 0 h 712"/>
                <a:gd name="T161" fmla="*/ 1321 w 1321"/>
                <a:gd name="T162" fmla="*/ 712 h 71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2D36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>
                <a:latin typeface="Corbel" panose="020B0503020204020204" pitchFamily="34" charset="0"/>
              </a:endParaRPr>
            </a:p>
          </p:txBody>
        </p:sp>
      </p:grpSp>
      <p:cxnSp>
        <p:nvCxnSpPr>
          <p:cNvPr id="13319" name="AutoShape 14"/>
          <p:cNvCxnSpPr>
            <a:cxnSpLocks noChangeShapeType="1"/>
            <a:endCxn id="13338" idx="0"/>
          </p:cNvCxnSpPr>
          <p:nvPr/>
        </p:nvCxnSpPr>
        <p:spPr bwMode="gray">
          <a:xfrm>
            <a:off x="1579563" y="4105275"/>
            <a:ext cx="346075" cy="414338"/>
          </a:xfrm>
          <a:prstGeom prst="straightConnector1">
            <a:avLst/>
          </a:prstGeom>
          <a:noFill/>
          <a:ln w="38100" cap="rnd">
            <a:solidFill>
              <a:srgbClr val="92D365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20" name="AutoShape 15"/>
          <p:cNvSpPr>
            <a:spLocks noChangeArrowheads="1"/>
          </p:cNvSpPr>
          <p:nvPr/>
        </p:nvSpPr>
        <p:spPr bwMode="gray">
          <a:xfrm flipH="1">
            <a:off x="2157413" y="3979863"/>
            <a:ext cx="6477000" cy="1042987"/>
          </a:xfrm>
          <a:prstGeom prst="homePlate">
            <a:avLst>
              <a:gd name="adj" fmla="val 44965"/>
            </a:avLst>
          </a:prstGeom>
          <a:gradFill rotWithShape="1">
            <a:gsLst>
              <a:gs pos="0">
                <a:srgbClr val="92D365"/>
              </a:gs>
              <a:gs pos="100000">
                <a:srgbClr val="CCFF99"/>
              </a:gs>
            </a:gsLst>
            <a:lin ang="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2D365"/>
            </a:extrusionClr>
            <a:contourClr>
              <a:srgbClr val="92D365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uk-UA">
              <a:latin typeface="Corbel" panose="020B0503020204020204" pitchFamily="34" charset="0"/>
            </a:endParaRPr>
          </a:p>
        </p:txBody>
      </p:sp>
      <p:sp>
        <p:nvSpPr>
          <p:cNvPr id="13321" name="Text Box 16"/>
          <p:cNvSpPr txBox="1">
            <a:spLocks noChangeArrowheads="1"/>
          </p:cNvSpPr>
          <p:nvPr/>
        </p:nvSpPr>
        <p:spPr bwMode="gray">
          <a:xfrm>
            <a:off x="3203848" y="3994243"/>
            <a:ext cx="478313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uk-UA" b="1" dirty="0">
                <a:solidFill>
                  <a:srgbClr val="000000"/>
                </a:solidFill>
                <a:latin typeface="Corbel" panose="020B0503020204020204" pitchFamily="34" charset="0"/>
              </a:rPr>
              <a:t>Розвиток мислення учнів, їхніх пізнавальних, </a:t>
            </a:r>
          </a:p>
          <a:p>
            <a:pPr eaLnBrk="1" hangingPunct="1"/>
            <a:r>
              <a:rPr lang="uk-UA" altLang="uk-UA" b="1" dirty="0">
                <a:solidFill>
                  <a:srgbClr val="000000"/>
                </a:solidFill>
                <a:latin typeface="Corbel" panose="020B0503020204020204" pitchFamily="34" charset="0"/>
              </a:rPr>
              <a:t>креативних здібностей, виховання у дітей</a:t>
            </a:r>
          </a:p>
          <a:p>
            <a:pPr eaLnBrk="1" hangingPunct="1"/>
            <a:r>
              <a:rPr lang="uk-UA" altLang="uk-UA" b="1" dirty="0">
                <a:solidFill>
                  <a:srgbClr val="000000"/>
                </a:solidFill>
                <a:latin typeface="Corbel" panose="020B0503020204020204" pitchFamily="34" charset="0"/>
              </a:rPr>
              <a:t> потреби в </a:t>
            </a:r>
            <a:r>
              <a:rPr lang="uk-UA" altLang="uk-UA" b="1" dirty="0" err="1">
                <a:solidFill>
                  <a:srgbClr val="000000"/>
                </a:solidFill>
                <a:latin typeface="Corbel" panose="020B0503020204020204" pitchFamily="34" charset="0"/>
              </a:rPr>
              <a:t>самоудосконаленні</a:t>
            </a:r>
            <a:r>
              <a:rPr lang="uk-UA" altLang="uk-UA" b="1" dirty="0">
                <a:solidFill>
                  <a:srgbClr val="000000"/>
                </a:solidFill>
                <a:latin typeface="Corbel" panose="020B0503020204020204" pitchFamily="34" charset="0"/>
              </a:rPr>
              <a:t> та  в освіті</a:t>
            </a:r>
            <a:r>
              <a:rPr lang="uk-UA" altLang="uk-UA" sz="1600" dirty="0">
                <a:solidFill>
                  <a:srgbClr val="000000"/>
                </a:solidFill>
                <a:latin typeface="Corbel" panose="020B0503020204020204" pitchFamily="34" charset="0"/>
              </a:rPr>
              <a:t>.</a:t>
            </a:r>
            <a:endParaRPr lang="en-US" altLang="uk-UA" sz="1600" dirty="0">
              <a:solidFill>
                <a:srgbClr val="000000"/>
              </a:solidFill>
              <a:latin typeface="Gill Sans MT" panose="020B0502020104020203" pitchFamily="34" charset="0"/>
            </a:endParaRPr>
          </a:p>
        </p:txBody>
      </p:sp>
      <p:grpSp>
        <p:nvGrpSpPr>
          <p:cNvPr id="13322" name="Group 18"/>
          <p:cNvGrpSpPr>
            <a:grpSpLocks/>
          </p:cNvGrpSpPr>
          <p:nvPr/>
        </p:nvGrpSpPr>
        <p:grpSpPr bwMode="auto">
          <a:xfrm>
            <a:off x="2649538" y="3371850"/>
            <a:ext cx="228600" cy="228600"/>
            <a:chOff x="2016" y="1920"/>
            <a:chExt cx="1680" cy="1680"/>
          </a:xfrm>
        </p:grpSpPr>
        <p:sp>
          <p:nvSpPr>
            <p:cNvPr id="13336" name="Oval 19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3399FF"/>
                </a:gs>
                <a:gs pos="100000">
                  <a:srgbClr val="1847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>
                <a:latin typeface="Corbel" panose="020B0503020204020204" pitchFamily="34" charset="0"/>
              </a:endParaRPr>
            </a:p>
          </p:txBody>
        </p:sp>
        <p:sp>
          <p:nvSpPr>
            <p:cNvPr id="13337" name="Freeform 20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252 w 1321"/>
                <a:gd name="T1" fmla="*/ 318 h 712"/>
                <a:gd name="T2" fmla="*/ 1268 w 1321"/>
                <a:gd name="T3" fmla="*/ 351 h 712"/>
                <a:gd name="T4" fmla="*/ 1271 w 1321"/>
                <a:gd name="T5" fmla="*/ 381 h 712"/>
                <a:gd name="T6" fmla="*/ 1266 w 1321"/>
                <a:gd name="T7" fmla="*/ 409 h 712"/>
                <a:gd name="T8" fmla="*/ 1249 w 1321"/>
                <a:gd name="T9" fmla="*/ 436 h 712"/>
                <a:gd name="T10" fmla="*/ 1224 w 1321"/>
                <a:gd name="T11" fmla="*/ 459 h 712"/>
                <a:gd name="T12" fmla="*/ 1193 w 1321"/>
                <a:gd name="T13" fmla="*/ 479 h 712"/>
                <a:gd name="T14" fmla="*/ 1151 w 1321"/>
                <a:gd name="T15" fmla="*/ 498 h 712"/>
                <a:gd name="T16" fmla="*/ 1104 w 1321"/>
                <a:gd name="T17" fmla="*/ 515 h 712"/>
                <a:gd name="T18" fmla="*/ 1051 w 1321"/>
                <a:gd name="T19" fmla="*/ 529 h 712"/>
                <a:gd name="T20" fmla="*/ 992 w 1321"/>
                <a:gd name="T21" fmla="*/ 541 h 712"/>
                <a:gd name="T22" fmla="*/ 931 w 1321"/>
                <a:gd name="T23" fmla="*/ 550 h 712"/>
                <a:gd name="T24" fmla="*/ 862 w 1321"/>
                <a:gd name="T25" fmla="*/ 558 h 712"/>
                <a:gd name="T26" fmla="*/ 793 w 1321"/>
                <a:gd name="T27" fmla="*/ 563 h 712"/>
                <a:gd name="T28" fmla="*/ 765 w 1321"/>
                <a:gd name="T29" fmla="*/ 565 h 712"/>
                <a:gd name="T30" fmla="*/ 458 w 1321"/>
                <a:gd name="T31" fmla="*/ 565 h 712"/>
                <a:gd name="T32" fmla="*/ 454 w 1321"/>
                <a:gd name="T33" fmla="*/ 565 h 712"/>
                <a:gd name="T34" fmla="*/ 393 w 1321"/>
                <a:gd name="T35" fmla="*/ 561 h 712"/>
                <a:gd name="T36" fmla="*/ 335 w 1321"/>
                <a:gd name="T37" fmla="*/ 558 h 712"/>
                <a:gd name="T38" fmla="*/ 280 w 1321"/>
                <a:gd name="T39" fmla="*/ 552 h 712"/>
                <a:gd name="T40" fmla="*/ 227 w 1321"/>
                <a:gd name="T41" fmla="*/ 547 h 712"/>
                <a:gd name="T42" fmla="*/ 179 w 1321"/>
                <a:gd name="T43" fmla="*/ 537 h 712"/>
                <a:gd name="T44" fmla="*/ 135 w 1321"/>
                <a:gd name="T45" fmla="*/ 525 h 712"/>
                <a:gd name="T46" fmla="*/ 98 w 1321"/>
                <a:gd name="T47" fmla="*/ 514 h 712"/>
                <a:gd name="T48" fmla="*/ 65 w 1321"/>
                <a:gd name="T49" fmla="*/ 500 h 712"/>
                <a:gd name="T50" fmla="*/ 37 w 1321"/>
                <a:gd name="T51" fmla="*/ 482 h 712"/>
                <a:gd name="T52" fmla="*/ 18 w 1321"/>
                <a:gd name="T53" fmla="*/ 462 h 712"/>
                <a:gd name="T54" fmla="*/ 6 w 1321"/>
                <a:gd name="T55" fmla="*/ 439 h 712"/>
                <a:gd name="T56" fmla="*/ 0 w 1321"/>
                <a:gd name="T57" fmla="*/ 416 h 712"/>
                <a:gd name="T58" fmla="*/ 0 w 1321"/>
                <a:gd name="T59" fmla="*/ 412 h 712"/>
                <a:gd name="T60" fmla="*/ 4 w 1321"/>
                <a:gd name="T61" fmla="*/ 386 h 712"/>
                <a:gd name="T62" fmla="*/ 16 w 1321"/>
                <a:gd name="T63" fmla="*/ 354 h 712"/>
                <a:gd name="T64" fmla="*/ 49 w 1321"/>
                <a:gd name="T65" fmla="*/ 293 h 712"/>
                <a:gd name="T66" fmla="*/ 90 w 1321"/>
                <a:gd name="T67" fmla="*/ 237 h 712"/>
                <a:gd name="T68" fmla="*/ 141 w 1321"/>
                <a:gd name="T69" fmla="*/ 186 h 712"/>
                <a:gd name="T70" fmla="*/ 196 w 1321"/>
                <a:gd name="T71" fmla="*/ 140 h 712"/>
                <a:gd name="T72" fmla="*/ 260 w 1321"/>
                <a:gd name="T73" fmla="*/ 99 h 712"/>
                <a:gd name="T74" fmla="*/ 329 w 1321"/>
                <a:gd name="T75" fmla="*/ 65 h 712"/>
                <a:gd name="T76" fmla="*/ 399 w 1321"/>
                <a:gd name="T77" fmla="*/ 37 h 712"/>
                <a:gd name="T78" fmla="*/ 479 w 1321"/>
                <a:gd name="T79" fmla="*/ 17 h 712"/>
                <a:gd name="T80" fmla="*/ 559 w 1321"/>
                <a:gd name="T81" fmla="*/ 4 h 712"/>
                <a:gd name="T82" fmla="*/ 642 w 1321"/>
                <a:gd name="T83" fmla="*/ 0 h 712"/>
                <a:gd name="T84" fmla="*/ 642 w 1321"/>
                <a:gd name="T85" fmla="*/ 0 h 712"/>
                <a:gd name="T86" fmla="*/ 731 w 1321"/>
                <a:gd name="T87" fmla="*/ 4 h 712"/>
                <a:gd name="T88" fmla="*/ 815 w 1321"/>
                <a:gd name="T89" fmla="*/ 18 h 712"/>
                <a:gd name="T90" fmla="*/ 897 w 1321"/>
                <a:gd name="T91" fmla="*/ 42 h 712"/>
                <a:gd name="T92" fmla="*/ 972 w 1321"/>
                <a:gd name="T93" fmla="*/ 71 h 712"/>
                <a:gd name="T94" fmla="*/ 1042 w 1321"/>
                <a:gd name="T95" fmla="*/ 109 h 712"/>
                <a:gd name="T96" fmla="*/ 1106 w 1321"/>
                <a:gd name="T97" fmla="*/ 154 h 712"/>
                <a:gd name="T98" fmla="*/ 1163 w 1321"/>
                <a:gd name="T99" fmla="*/ 203 h 712"/>
                <a:gd name="T100" fmla="*/ 1211 w 1321"/>
                <a:gd name="T101" fmla="*/ 257 h 712"/>
                <a:gd name="T102" fmla="*/ 1252 w 1321"/>
                <a:gd name="T103" fmla="*/ 318 h 712"/>
                <a:gd name="T104" fmla="*/ 1252 w 1321"/>
                <a:gd name="T105" fmla="*/ 318 h 7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21"/>
                <a:gd name="T160" fmla="*/ 0 h 712"/>
                <a:gd name="T161" fmla="*/ 1321 w 1321"/>
                <a:gd name="T162" fmla="*/ 712 h 71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9FCFF"/>
                </a:gs>
                <a:gs pos="100000">
                  <a:srgbClr val="3399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uk-UA" altLang="uk-UA">
                <a:latin typeface="Corbel" panose="020B0503020204020204" pitchFamily="34" charset="0"/>
              </a:endParaRPr>
            </a:p>
          </p:txBody>
        </p:sp>
      </p:grpSp>
      <p:cxnSp>
        <p:nvCxnSpPr>
          <p:cNvPr id="13323" name="AutoShape 21"/>
          <p:cNvCxnSpPr>
            <a:cxnSpLocks noChangeShapeType="1"/>
          </p:cNvCxnSpPr>
          <p:nvPr/>
        </p:nvCxnSpPr>
        <p:spPr bwMode="gray">
          <a:xfrm>
            <a:off x="2330450" y="2938463"/>
            <a:ext cx="433388" cy="430212"/>
          </a:xfrm>
          <a:prstGeom prst="straightConnector1">
            <a:avLst/>
          </a:prstGeom>
          <a:noFill/>
          <a:ln w="38100" cap="rnd">
            <a:solidFill>
              <a:srgbClr val="86CEF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24" name="AutoShape 22"/>
          <p:cNvSpPr>
            <a:spLocks noChangeArrowheads="1"/>
          </p:cNvSpPr>
          <p:nvPr/>
        </p:nvSpPr>
        <p:spPr bwMode="gray">
          <a:xfrm flipH="1">
            <a:off x="3042489" y="2503330"/>
            <a:ext cx="5600700" cy="1270000"/>
          </a:xfrm>
          <a:prstGeom prst="homePlate">
            <a:avLst>
              <a:gd name="adj" fmla="val 39078"/>
            </a:avLst>
          </a:prstGeom>
          <a:gradFill rotWithShape="1">
            <a:gsLst>
              <a:gs pos="0">
                <a:srgbClr val="5491D4"/>
              </a:gs>
              <a:gs pos="100000">
                <a:srgbClr val="99CCFF"/>
              </a:gs>
            </a:gsLst>
            <a:lin ang="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5491D4"/>
            </a:extrusionClr>
            <a:contourClr>
              <a:srgbClr val="5491D4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uk-UA">
              <a:latin typeface="Corbel" panose="020B0503020204020204" pitchFamily="34" charset="0"/>
            </a:endParaRPr>
          </a:p>
        </p:txBody>
      </p:sp>
      <p:sp>
        <p:nvSpPr>
          <p:cNvPr id="13325" name="Text Box 23"/>
          <p:cNvSpPr txBox="1">
            <a:spLocks noChangeArrowheads="1"/>
          </p:cNvSpPr>
          <p:nvPr/>
        </p:nvSpPr>
        <p:spPr bwMode="gray">
          <a:xfrm>
            <a:off x="3760789" y="2533650"/>
            <a:ext cx="47704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uk-UA" sz="1600" dirty="0">
                <a:solidFill>
                  <a:srgbClr val="000000"/>
                </a:solidFill>
                <a:latin typeface="Corbel" panose="020B0503020204020204" pitchFamily="34" charset="0"/>
              </a:rPr>
              <a:t>Послідовне використання Комбінованої </a:t>
            </a:r>
          </a:p>
          <a:p>
            <a:pPr eaLnBrk="1" hangingPunct="1"/>
            <a:r>
              <a:rPr lang="uk-UA" altLang="uk-UA" sz="1600" dirty="0">
                <a:solidFill>
                  <a:srgbClr val="000000"/>
                </a:solidFill>
                <a:latin typeface="Corbel" panose="020B0503020204020204" pitchFamily="34" charset="0"/>
              </a:rPr>
              <a:t>системи навчання, створення такого дидактичного </a:t>
            </a:r>
          </a:p>
          <a:p>
            <a:pPr eaLnBrk="1" hangingPunct="1"/>
            <a:r>
              <a:rPr lang="uk-UA" altLang="uk-UA" sz="1600" dirty="0">
                <a:solidFill>
                  <a:srgbClr val="000000"/>
                </a:solidFill>
                <a:latin typeface="Corbel" panose="020B0503020204020204" pitchFamily="34" charset="0"/>
              </a:rPr>
              <a:t>матеріалу, який забезпечив би високий рівень </a:t>
            </a:r>
          </a:p>
          <a:p>
            <a:pPr eaLnBrk="1" hangingPunct="1"/>
            <a:r>
              <a:rPr lang="uk-UA" altLang="uk-UA" sz="1600" dirty="0">
                <a:solidFill>
                  <a:srgbClr val="000000"/>
                </a:solidFill>
                <a:latin typeface="Corbel" panose="020B0503020204020204" pitchFamily="34" charset="0"/>
              </a:rPr>
              <a:t>навчання.</a:t>
            </a:r>
          </a:p>
          <a:p>
            <a:pPr eaLnBrk="1" hangingPunct="1"/>
            <a:endParaRPr lang="en-US" altLang="uk-UA" sz="1600" dirty="0">
              <a:solidFill>
                <a:srgbClr val="000000"/>
              </a:solidFill>
              <a:latin typeface="Gill Sans MT" panose="020B0502020104020203" pitchFamily="34" charset="0"/>
            </a:endParaRPr>
          </a:p>
        </p:txBody>
      </p:sp>
      <p:sp>
        <p:nvSpPr>
          <p:cNvPr id="13328" name="AutoShape 29"/>
          <p:cNvSpPr>
            <a:spLocks noChangeArrowheads="1"/>
          </p:cNvSpPr>
          <p:nvPr/>
        </p:nvSpPr>
        <p:spPr bwMode="gray">
          <a:xfrm flipH="1">
            <a:off x="3442539" y="1217205"/>
            <a:ext cx="5200650" cy="1066800"/>
          </a:xfrm>
          <a:prstGeom prst="homePlate">
            <a:avLst>
              <a:gd name="adj" fmla="val 37736"/>
            </a:avLst>
          </a:prstGeom>
          <a:gradFill rotWithShape="1">
            <a:gsLst>
              <a:gs pos="0">
                <a:srgbClr val="FF9933"/>
              </a:gs>
              <a:gs pos="100000">
                <a:srgbClr val="FFCC66"/>
              </a:gs>
            </a:gsLst>
            <a:lin ang="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9933"/>
            </a:extrusionClr>
            <a:contourClr>
              <a:srgbClr val="FF9933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uk-UA">
              <a:latin typeface="Corbel" panose="020B0503020204020204" pitchFamily="34" charset="0"/>
            </a:endParaRPr>
          </a:p>
        </p:txBody>
      </p:sp>
      <p:sp>
        <p:nvSpPr>
          <p:cNvPr id="13329" name="Text Box 30"/>
          <p:cNvSpPr txBox="1">
            <a:spLocks noChangeArrowheads="1"/>
          </p:cNvSpPr>
          <p:nvPr/>
        </p:nvSpPr>
        <p:spPr bwMode="gray">
          <a:xfrm>
            <a:off x="4279152" y="1286491"/>
            <a:ext cx="53435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uk-UA" b="1" dirty="0">
                <a:solidFill>
                  <a:srgbClr val="000000"/>
                </a:solidFill>
                <a:latin typeface="Corbel" panose="020B0503020204020204" pitchFamily="34" charset="0"/>
              </a:rPr>
              <a:t>Постійне оновлення педагогічного </a:t>
            </a:r>
          </a:p>
          <a:p>
            <a:pPr eaLnBrk="1" hangingPunct="1"/>
            <a:r>
              <a:rPr lang="uk-UA" altLang="uk-UA" b="1" dirty="0">
                <a:solidFill>
                  <a:srgbClr val="000000"/>
                </a:solidFill>
                <a:latin typeface="Corbel" panose="020B0503020204020204" pitchFamily="34" charset="0"/>
              </a:rPr>
              <a:t>арсеналу вчителя на основі сучасних</a:t>
            </a:r>
          </a:p>
          <a:p>
            <a:pPr eaLnBrk="1" hangingPunct="1"/>
            <a:r>
              <a:rPr lang="uk-UA" altLang="uk-UA" b="1" dirty="0" err="1">
                <a:solidFill>
                  <a:srgbClr val="000000"/>
                </a:solidFill>
                <a:latin typeface="Corbel" panose="020B0503020204020204" pitchFamily="34" charset="0"/>
              </a:rPr>
              <a:t>методик</a:t>
            </a:r>
            <a:r>
              <a:rPr lang="uk-UA" altLang="uk-UA" b="1" dirty="0">
                <a:solidFill>
                  <a:srgbClr val="000000"/>
                </a:solidFill>
                <a:latin typeface="Corbel" panose="020B0503020204020204" pitchFamily="34" charset="0"/>
              </a:rPr>
              <a:t> та технологій.</a:t>
            </a:r>
            <a:endParaRPr lang="en-US" altLang="uk-UA" b="1" dirty="0">
              <a:solidFill>
                <a:srgbClr val="000000"/>
              </a:solidFill>
              <a:latin typeface="Gill Sans MT" panose="020B0502020104020203" pitchFamily="34" charset="0"/>
            </a:endParaRPr>
          </a:p>
        </p:txBody>
      </p:sp>
      <p:pic>
        <p:nvPicPr>
          <p:cNvPr id="13331" name="Picture 3" descr="C:\Users\Зарольская\Desktop\компьютер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64" y="989807"/>
            <a:ext cx="182880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2" name="Picture 4" descr="C:\Users\Зарольская\Desktop\кнгузи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12" y="2101195"/>
            <a:ext cx="2013739" cy="1507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3" name="Picture 5" descr="C:\Users\Зарольская\Desktop\дети за партой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71" y="3837781"/>
            <a:ext cx="1974057" cy="1020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Группа 29"/>
          <p:cNvGrpSpPr/>
          <p:nvPr/>
        </p:nvGrpSpPr>
        <p:grpSpPr>
          <a:xfrm>
            <a:off x="0" y="6343264"/>
            <a:ext cx="9144000" cy="514736"/>
            <a:chOff x="0" y="5765416"/>
            <a:chExt cx="9144000" cy="1092584"/>
          </a:xfrm>
        </p:grpSpPr>
        <p:pic>
          <p:nvPicPr>
            <p:cNvPr id="31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32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33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34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r="57144" b="10595"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</p:spTree>
    <p:extLst>
      <p:ext uri="{BB962C8B-B14F-4D97-AF65-F5344CB8AC3E}">
        <p14:creationId xmlns:p14="http://schemas.microsoft.com/office/powerpoint/2010/main" val="4126547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3"/>
          <p:cNvGrpSpPr>
            <a:grpSpLocks/>
          </p:cNvGrpSpPr>
          <p:nvPr/>
        </p:nvGrpSpPr>
        <p:grpSpPr bwMode="auto">
          <a:xfrm>
            <a:off x="-17072" y="46722"/>
            <a:ext cx="9242047" cy="6329088"/>
            <a:chOff x="1305" y="960"/>
            <a:chExt cx="3185" cy="2880"/>
          </a:xfrm>
        </p:grpSpPr>
        <p:grpSp>
          <p:nvGrpSpPr>
            <p:cNvPr id="14341" name="Group 4"/>
            <p:cNvGrpSpPr>
              <a:grpSpLocks/>
            </p:cNvGrpSpPr>
            <p:nvPr/>
          </p:nvGrpSpPr>
          <p:grpSpPr bwMode="auto">
            <a:xfrm>
              <a:off x="2356" y="960"/>
              <a:ext cx="1192" cy="959"/>
              <a:chOff x="2356" y="960"/>
              <a:chExt cx="1192" cy="959"/>
            </a:xfrm>
          </p:grpSpPr>
          <p:grpSp>
            <p:nvGrpSpPr>
              <p:cNvPr id="14378" name="Group 5"/>
              <p:cNvGrpSpPr>
                <a:grpSpLocks/>
              </p:cNvGrpSpPr>
              <p:nvPr/>
            </p:nvGrpSpPr>
            <p:grpSpPr bwMode="auto">
              <a:xfrm>
                <a:off x="2356" y="960"/>
                <a:ext cx="1192" cy="959"/>
                <a:chOff x="2057" y="862"/>
                <a:chExt cx="1549" cy="1351"/>
              </a:xfrm>
            </p:grpSpPr>
            <p:sp>
              <p:nvSpPr>
                <p:cNvPr id="14380" name="AutoShape 6"/>
                <p:cNvSpPr>
                  <a:spLocks noChangeArrowheads="1"/>
                </p:cNvSpPr>
                <p:nvPr/>
              </p:nvSpPr>
              <p:spPr bwMode="gray">
                <a:xfrm>
                  <a:off x="2070" y="885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uk-UA" altLang="uk-UA"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14381" name="AutoShape 7"/>
                <p:cNvSpPr>
                  <a:spLocks noChangeArrowheads="1"/>
                </p:cNvSpPr>
                <p:nvPr/>
              </p:nvSpPr>
              <p:spPr bwMode="gray">
                <a:xfrm>
                  <a:off x="2057" y="862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gradFill rotWithShape="1">
                  <a:gsLst>
                    <a:gs pos="0">
                      <a:srgbClr val="E6E6E6"/>
                    </a:gs>
                    <a:gs pos="7500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0">
                      <a:srgbClr val="E6E6E6"/>
                    </a:gs>
                    <a:gs pos="66000">
                      <a:srgbClr val="7D8496"/>
                    </a:gs>
                    <a:gs pos="73500">
                      <a:srgbClr val="E6E6E6"/>
                    </a:gs>
                    <a:gs pos="92500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n w="952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uk-UA" altLang="uk-UA"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14382" name="AutoShape 8"/>
                <p:cNvSpPr>
                  <a:spLocks noChangeArrowheads="1"/>
                </p:cNvSpPr>
                <p:nvPr/>
              </p:nvSpPr>
              <p:spPr bwMode="gray">
                <a:xfrm>
                  <a:off x="2147" y="942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gradFill rotWithShape="1">
                  <a:gsLst>
                    <a:gs pos="0">
                      <a:srgbClr val="7262EC"/>
                    </a:gs>
                    <a:gs pos="100000">
                      <a:srgbClr val="2614AA"/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uk-UA" altLang="uk-UA">
                    <a:latin typeface="Corbel" panose="020B0503020204020204" pitchFamily="34" charset="0"/>
                  </a:endParaRPr>
                </a:p>
              </p:txBody>
            </p:sp>
          </p:grpSp>
          <p:sp>
            <p:nvSpPr>
              <p:cNvPr id="14379" name="Text Box 9"/>
              <p:cNvSpPr txBox="1">
                <a:spLocks noChangeArrowheads="1"/>
              </p:cNvSpPr>
              <p:nvPr/>
            </p:nvSpPr>
            <p:spPr bwMode="gray">
              <a:xfrm>
                <a:off x="2562" y="1170"/>
                <a:ext cx="64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uk-UA" sz="1400">
                  <a:solidFill>
                    <a:srgbClr val="FFFFFF"/>
                  </a:solidFill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14373" name="Group 11"/>
            <p:cNvGrpSpPr>
              <a:grpSpLocks/>
            </p:cNvGrpSpPr>
            <p:nvPr/>
          </p:nvGrpSpPr>
          <p:grpSpPr bwMode="auto">
            <a:xfrm>
              <a:off x="1346" y="1076"/>
              <a:ext cx="1200" cy="1053"/>
              <a:chOff x="925" y="2147"/>
              <a:chExt cx="1558" cy="1484"/>
            </a:xfrm>
          </p:grpSpPr>
          <p:sp>
            <p:nvSpPr>
              <p:cNvPr id="14375" name="AutoShape 12"/>
              <p:cNvSpPr>
                <a:spLocks noChangeArrowheads="1"/>
              </p:cNvSpPr>
              <p:nvPr/>
            </p:nvSpPr>
            <p:spPr bwMode="gray">
              <a:xfrm>
                <a:off x="925" y="2303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uk-UA" altLang="uk-UA">
                  <a:latin typeface="Corbel" panose="020B0503020204020204" pitchFamily="34" charset="0"/>
                </a:endParaRPr>
              </a:p>
            </p:txBody>
          </p:sp>
          <p:sp>
            <p:nvSpPr>
              <p:cNvPr id="14376" name="AutoShape 13"/>
              <p:cNvSpPr>
                <a:spLocks noChangeArrowheads="1"/>
              </p:cNvSpPr>
              <p:nvPr/>
            </p:nvSpPr>
            <p:spPr bwMode="gray">
              <a:xfrm>
                <a:off x="947" y="2147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uk-UA" altLang="uk-UA">
                  <a:latin typeface="Corbel" panose="020B0503020204020204" pitchFamily="34" charset="0"/>
                </a:endParaRPr>
              </a:p>
            </p:txBody>
          </p:sp>
          <p:sp>
            <p:nvSpPr>
              <p:cNvPr id="14377" name="AutoShape 14"/>
              <p:cNvSpPr>
                <a:spLocks noChangeArrowheads="1"/>
              </p:cNvSpPr>
              <p:nvPr/>
            </p:nvSpPr>
            <p:spPr bwMode="gray">
              <a:xfrm>
                <a:off x="1050" y="2225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45A2D6"/>
                  </a:gs>
                  <a:gs pos="100000">
                    <a:srgbClr val="49ACE3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uk-UA" altLang="uk-UA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14343" name="Group 16"/>
            <p:cNvGrpSpPr>
              <a:grpSpLocks/>
            </p:cNvGrpSpPr>
            <p:nvPr/>
          </p:nvGrpSpPr>
          <p:grpSpPr bwMode="auto">
            <a:xfrm>
              <a:off x="2356" y="1919"/>
              <a:ext cx="1192" cy="959"/>
              <a:chOff x="2356" y="1919"/>
              <a:chExt cx="1192" cy="959"/>
            </a:xfrm>
          </p:grpSpPr>
          <p:grpSp>
            <p:nvGrpSpPr>
              <p:cNvPr id="14368" name="Group 17"/>
              <p:cNvGrpSpPr>
                <a:grpSpLocks/>
              </p:cNvGrpSpPr>
              <p:nvPr/>
            </p:nvGrpSpPr>
            <p:grpSpPr bwMode="auto">
              <a:xfrm>
                <a:off x="2356" y="1919"/>
                <a:ext cx="1192" cy="959"/>
                <a:chOff x="3174" y="2656"/>
                <a:chExt cx="1549" cy="1351"/>
              </a:xfrm>
            </p:grpSpPr>
            <p:sp>
              <p:nvSpPr>
                <p:cNvPr id="14370" name="AutoShape 18"/>
                <p:cNvSpPr>
                  <a:spLocks noChangeArrowheads="1"/>
                </p:cNvSpPr>
                <p:nvPr/>
              </p:nvSpPr>
              <p:spPr bwMode="gray">
                <a:xfrm>
                  <a:off x="3187" y="2679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uk-UA" altLang="uk-UA"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14371" name="AutoShape 19"/>
                <p:cNvSpPr>
                  <a:spLocks noChangeArrowheads="1"/>
                </p:cNvSpPr>
                <p:nvPr/>
              </p:nvSpPr>
              <p:spPr bwMode="gray">
                <a:xfrm>
                  <a:off x="3174" y="2656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gradFill rotWithShape="1">
                  <a:gsLst>
                    <a:gs pos="0">
                      <a:srgbClr val="E6E6E6"/>
                    </a:gs>
                    <a:gs pos="7500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0">
                      <a:srgbClr val="E6E6E6"/>
                    </a:gs>
                    <a:gs pos="66000">
                      <a:srgbClr val="7D8496"/>
                    </a:gs>
                    <a:gs pos="73500">
                      <a:srgbClr val="E6E6E6"/>
                    </a:gs>
                    <a:gs pos="92500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n w="952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uk-UA" altLang="uk-UA"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14372" name="AutoShape 20"/>
                <p:cNvSpPr>
                  <a:spLocks noChangeArrowheads="1"/>
                </p:cNvSpPr>
                <p:nvPr/>
              </p:nvSpPr>
              <p:spPr bwMode="gray">
                <a:xfrm>
                  <a:off x="3276" y="2781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gradFill rotWithShape="1">
                  <a:gsLst>
                    <a:gs pos="0">
                      <a:srgbClr val="182F5E"/>
                    </a:gs>
                    <a:gs pos="100000">
                      <a:srgbClr val="3366CC"/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uk-UA" altLang="uk-UA">
                    <a:latin typeface="Corbel" panose="020B0503020204020204" pitchFamily="34" charset="0"/>
                  </a:endParaRPr>
                </a:p>
              </p:txBody>
            </p:sp>
          </p:grpSp>
          <p:sp>
            <p:nvSpPr>
              <p:cNvPr id="14369" name="Text Box 21"/>
              <p:cNvSpPr txBox="1">
                <a:spLocks noChangeArrowheads="1"/>
              </p:cNvSpPr>
              <p:nvPr/>
            </p:nvSpPr>
            <p:spPr bwMode="gray">
              <a:xfrm>
                <a:off x="2545" y="1966"/>
                <a:ext cx="860" cy="8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uk-UA" altLang="uk-UA" sz="1400" dirty="0">
                  <a:solidFill>
                    <a:srgbClr val="FFFFFF"/>
                  </a:solidFill>
                  <a:latin typeface="Corbel" panose="020B0503020204020204" pitchFamily="34" charset="0"/>
                </a:endParaRPr>
              </a:p>
              <a:p>
                <a:pPr algn="ctr" eaLnBrk="1" hangingPunct="1"/>
                <a:r>
                  <a:rPr lang="uk-UA" altLang="uk-UA" sz="1600" b="1" dirty="0">
                    <a:solidFill>
                      <a:schemeClr val="bg1"/>
                    </a:solidFill>
                    <a:latin typeface="Corbel" panose="020B0503020204020204" pitchFamily="34" charset="0"/>
                  </a:rPr>
                  <a:t>Розвиток ключових</a:t>
                </a:r>
              </a:p>
              <a:p>
                <a:pPr algn="ctr" eaLnBrk="1" hangingPunct="1"/>
                <a:r>
                  <a:rPr lang="uk-UA" altLang="uk-UA" sz="1600" b="1" dirty="0" err="1">
                    <a:solidFill>
                      <a:schemeClr val="bg1"/>
                    </a:solidFill>
                    <a:latin typeface="Corbel" panose="020B0503020204020204" pitchFamily="34" charset="0"/>
                  </a:rPr>
                  <a:t>компетентностей</a:t>
                </a:r>
                <a:r>
                  <a:rPr lang="uk-UA" altLang="uk-UA" sz="1600" b="1" dirty="0">
                    <a:solidFill>
                      <a:schemeClr val="bg1"/>
                    </a:solidFill>
                    <a:latin typeface="Corbel" panose="020B0503020204020204" pitchFamily="34" charset="0"/>
                  </a:rPr>
                  <a:t> у </a:t>
                </a:r>
              </a:p>
              <a:p>
                <a:pPr algn="ctr" eaLnBrk="1" hangingPunct="1"/>
                <a:r>
                  <a:rPr lang="uk-UA" altLang="uk-UA" sz="1600" b="1" dirty="0">
                    <a:solidFill>
                      <a:schemeClr val="bg1"/>
                    </a:solidFill>
                    <a:latin typeface="Corbel" panose="020B0503020204020204" pitchFamily="34" charset="0"/>
                  </a:rPr>
                  <a:t>здобувачів освіти на </a:t>
                </a:r>
                <a:r>
                  <a:rPr lang="uk-UA" altLang="uk-UA" sz="1600" b="1" dirty="0" err="1">
                    <a:solidFill>
                      <a:schemeClr val="bg1"/>
                    </a:solidFill>
                    <a:latin typeface="Corbel" panose="020B0503020204020204" pitchFamily="34" charset="0"/>
                  </a:rPr>
                  <a:t>уроках</a:t>
                </a:r>
                <a:r>
                  <a:rPr lang="uk-UA" altLang="uk-UA" sz="1600" b="1" dirty="0">
                    <a:solidFill>
                      <a:schemeClr val="bg1"/>
                    </a:solidFill>
                    <a:latin typeface="Corbel" panose="020B0503020204020204" pitchFamily="34" charset="0"/>
                  </a:rPr>
                  <a:t> української </a:t>
                </a:r>
              </a:p>
              <a:p>
                <a:pPr algn="ctr" eaLnBrk="1" hangingPunct="1"/>
                <a:r>
                  <a:rPr lang="uk-UA" altLang="uk-UA" sz="1600" b="1" dirty="0">
                    <a:solidFill>
                      <a:schemeClr val="bg1"/>
                    </a:solidFill>
                    <a:latin typeface="Corbel" panose="020B0503020204020204" pitchFamily="34" charset="0"/>
                  </a:rPr>
                  <a:t>мови.</a:t>
                </a:r>
                <a:endParaRPr lang="uk-UA" altLang="uk-UA" sz="2000" b="1" dirty="0">
                  <a:solidFill>
                    <a:schemeClr val="bg1"/>
                  </a:solidFill>
                  <a:latin typeface="Corbel" panose="020B0503020204020204" pitchFamily="34" charset="0"/>
                </a:endParaRPr>
              </a:p>
              <a:p>
                <a:pPr eaLnBrk="1" hangingPunct="1"/>
                <a:r>
                  <a:rPr lang="uk-UA" altLang="uk-UA" sz="2000" b="1" dirty="0">
                    <a:solidFill>
                      <a:schemeClr val="bg1"/>
                    </a:solidFill>
                    <a:latin typeface="Corbel" panose="020B0503020204020204" pitchFamily="34" charset="0"/>
                  </a:rPr>
                  <a:t>            Ярмак Т.І.</a:t>
                </a:r>
                <a:endParaRPr lang="en-US" altLang="uk-UA" sz="2000" b="1" dirty="0">
                  <a:solidFill>
                    <a:schemeClr val="bg1"/>
                  </a:solidFill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14344" name="Group 22"/>
            <p:cNvGrpSpPr>
              <a:grpSpLocks/>
            </p:cNvGrpSpPr>
            <p:nvPr/>
          </p:nvGrpSpPr>
          <p:grpSpPr bwMode="auto">
            <a:xfrm>
              <a:off x="1472" y="1076"/>
              <a:ext cx="3000" cy="998"/>
              <a:chOff x="1472" y="1076"/>
              <a:chExt cx="3000" cy="998"/>
            </a:xfrm>
          </p:grpSpPr>
          <p:grpSp>
            <p:nvGrpSpPr>
              <p:cNvPr id="14363" name="Group 23"/>
              <p:cNvGrpSpPr>
                <a:grpSpLocks/>
              </p:cNvGrpSpPr>
              <p:nvPr/>
            </p:nvGrpSpPr>
            <p:grpSpPr bwMode="auto">
              <a:xfrm>
                <a:off x="3266" y="1076"/>
                <a:ext cx="1206" cy="998"/>
                <a:chOff x="2114" y="353"/>
                <a:chExt cx="1566" cy="1406"/>
              </a:xfrm>
            </p:grpSpPr>
            <p:sp>
              <p:nvSpPr>
                <p:cNvPr id="14365" name="AutoShape 24"/>
                <p:cNvSpPr>
                  <a:spLocks noChangeArrowheads="1"/>
                </p:cNvSpPr>
                <p:nvPr/>
              </p:nvSpPr>
              <p:spPr bwMode="gray">
                <a:xfrm>
                  <a:off x="2114" y="431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uk-UA" altLang="uk-UA"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14366" name="AutoShape 25"/>
                <p:cNvSpPr>
                  <a:spLocks noChangeArrowheads="1"/>
                </p:cNvSpPr>
                <p:nvPr/>
              </p:nvSpPr>
              <p:spPr bwMode="gray">
                <a:xfrm>
                  <a:off x="2144" y="353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gradFill rotWithShape="1">
                  <a:gsLst>
                    <a:gs pos="0">
                      <a:srgbClr val="E6E6E6"/>
                    </a:gs>
                    <a:gs pos="7500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0">
                      <a:srgbClr val="E6E6E6"/>
                    </a:gs>
                    <a:gs pos="66000">
                      <a:srgbClr val="7D8496"/>
                    </a:gs>
                    <a:gs pos="73500">
                      <a:srgbClr val="E6E6E6"/>
                    </a:gs>
                    <a:gs pos="92500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n w="952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uk-UA" altLang="uk-UA"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14367" name="AutoShape 26"/>
                <p:cNvSpPr>
                  <a:spLocks noChangeArrowheads="1"/>
                </p:cNvSpPr>
                <p:nvPr/>
              </p:nvSpPr>
              <p:spPr bwMode="gray">
                <a:xfrm>
                  <a:off x="2214" y="461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gradFill rotWithShape="1">
                  <a:gsLst>
                    <a:gs pos="0">
                      <a:srgbClr val="3E565A"/>
                    </a:gs>
                    <a:gs pos="100000">
                      <a:srgbClr val="85B9C3"/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uk-UA" altLang="uk-UA">
                    <a:latin typeface="Corbel" panose="020B0503020204020204" pitchFamily="34" charset="0"/>
                  </a:endParaRPr>
                </a:p>
              </p:txBody>
            </p:sp>
          </p:grpSp>
          <p:sp>
            <p:nvSpPr>
              <p:cNvPr id="14364" name="Text Box 27"/>
              <p:cNvSpPr txBox="1">
                <a:spLocks noChangeArrowheads="1"/>
              </p:cNvSpPr>
              <p:nvPr/>
            </p:nvSpPr>
            <p:spPr bwMode="gray">
              <a:xfrm>
                <a:off x="1472" y="1307"/>
                <a:ext cx="1008" cy="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uk-UA" altLang="uk-UA" b="1" dirty="0">
                    <a:latin typeface="Gill Sans MT" panose="020B0502020104020203" pitchFamily="34" charset="0"/>
                  </a:rPr>
                  <a:t>Методичні теми, над якими працюють члени кафедри словесності</a:t>
                </a:r>
                <a:endParaRPr lang="en-US" altLang="uk-UA" b="1" dirty="0"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14345" name="Group 28"/>
            <p:cNvGrpSpPr>
              <a:grpSpLocks/>
            </p:cNvGrpSpPr>
            <p:nvPr/>
          </p:nvGrpSpPr>
          <p:grpSpPr bwMode="auto">
            <a:xfrm>
              <a:off x="3308" y="1240"/>
              <a:ext cx="1182" cy="1789"/>
              <a:chOff x="3308" y="1240"/>
              <a:chExt cx="1182" cy="1789"/>
            </a:xfrm>
          </p:grpSpPr>
          <p:grpSp>
            <p:nvGrpSpPr>
              <p:cNvPr id="14358" name="Group 29"/>
              <p:cNvGrpSpPr>
                <a:grpSpLocks/>
              </p:cNvGrpSpPr>
              <p:nvPr/>
            </p:nvGrpSpPr>
            <p:grpSpPr bwMode="auto">
              <a:xfrm>
                <a:off x="3308" y="2005"/>
                <a:ext cx="1182" cy="1024"/>
                <a:chOff x="3289" y="2103"/>
                <a:chExt cx="1536" cy="1444"/>
              </a:xfrm>
            </p:grpSpPr>
            <p:sp>
              <p:nvSpPr>
                <p:cNvPr id="14360" name="AutoShape 30"/>
                <p:cNvSpPr>
                  <a:spLocks noChangeArrowheads="1"/>
                </p:cNvSpPr>
                <p:nvPr/>
              </p:nvSpPr>
              <p:spPr bwMode="gray">
                <a:xfrm>
                  <a:off x="3289" y="2301"/>
                  <a:ext cx="1536" cy="1246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uk-UA" altLang="uk-UA"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14361" name="AutoShape 31"/>
                <p:cNvSpPr>
                  <a:spLocks noChangeArrowheads="1"/>
                </p:cNvSpPr>
                <p:nvPr/>
              </p:nvSpPr>
              <p:spPr bwMode="gray">
                <a:xfrm>
                  <a:off x="3289" y="2103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gradFill rotWithShape="1">
                  <a:gsLst>
                    <a:gs pos="0">
                      <a:srgbClr val="E6E6E6"/>
                    </a:gs>
                    <a:gs pos="7500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0">
                      <a:srgbClr val="E6E6E6"/>
                    </a:gs>
                    <a:gs pos="66000">
                      <a:srgbClr val="7D8496"/>
                    </a:gs>
                    <a:gs pos="73500">
                      <a:srgbClr val="E6E6E6"/>
                    </a:gs>
                    <a:gs pos="92500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n w="952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uk-UA" altLang="uk-UA"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14362" name="AutoShape 32"/>
                <p:cNvSpPr>
                  <a:spLocks noChangeArrowheads="1"/>
                </p:cNvSpPr>
                <p:nvPr/>
              </p:nvSpPr>
              <p:spPr bwMode="gray">
                <a:xfrm>
                  <a:off x="3347" y="2222"/>
                  <a:ext cx="1401" cy="1148"/>
                </a:xfrm>
                <a:prstGeom prst="hexagon">
                  <a:avLst>
                    <a:gd name="adj" fmla="val 28898"/>
                    <a:gd name="vf" fmla="val 115470"/>
                  </a:avLst>
                </a:prstGeom>
                <a:gradFill rotWithShape="1">
                  <a:gsLst>
                    <a:gs pos="0">
                      <a:srgbClr val="216D4B"/>
                    </a:gs>
                    <a:gs pos="100000">
                      <a:srgbClr val="41D592"/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uk-UA" altLang="uk-UA">
                    <a:latin typeface="Corbel" panose="020B0503020204020204" pitchFamily="34" charset="0"/>
                  </a:endParaRPr>
                </a:p>
              </p:txBody>
            </p:sp>
          </p:grpSp>
          <p:sp>
            <p:nvSpPr>
              <p:cNvPr id="486433" name="Text Box 33"/>
              <p:cNvSpPr txBox="1">
                <a:spLocks noChangeArrowheads="1"/>
              </p:cNvSpPr>
              <p:nvPr/>
            </p:nvSpPr>
            <p:spPr bwMode="gray">
              <a:xfrm>
                <a:off x="3408" y="1240"/>
                <a:ext cx="860" cy="616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uk-UA" sz="1600" b="1" dirty="0">
                    <a:solidFill>
                      <a:schemeClr val="bg1"/>
                    </a:solidFill>
                    <a:latin typeface="+mn-lt"/>
                  </a:rPr>
                  <a:t>Інтерактивні форми 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uk-UA" sz="1600" b="1" dirty="0">
                    <a:solidFill>
                      <a:schemeClr val="bg1"/>
                    </a:solidFill>
                  </a:rPr>
                  <a:t>н</a:t>
                </a:r>
                <a:r>
                  <a:rPr lang="uk-UA" sz="1600" b="1" dirty="0">
                    <a:solidFill>
                      <a:schemeClr val="bg1"/>
                    </a:solidFill>
                    <a:latin typeface="+mn-lt"/>
                  </a:rPr>
                  <a:t>авчання на </a:t>
                </a:r>
                <a:r>
                  <a:rPr lang="uk-UA" sz="1600" b="1" dirty="0" err="1">
                    <a:solidFill>
                      <a:schemeClr val="bg1"/>
                    </a:solidFill>
                    <a:latin typeface="+mn-lt"/>
                  </a:rPr>
                  <a:t>уроках</a:t>
                </a:r>
                <a:endParaRPr lang="uk-UA" sz="1600" b="1" dirty="0">
                  <a:solidFill>
                    <a:schemeClr val="bg1"/>
                  </a:solidFill>
                  <a:latin typeface="+mn-lt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uk-UA" sz="1600" b="1" dirty="0">
                    <a:solidFill>
                      <a:schemeClr val="bg1"/>
                    </a:solidFill>
                    <a:latin typeface="+mn-lt"/>
                  </a:rPr>
                  <a:t> української 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uk-UA" sz="1600" b="1" dirty="0">
                    <a:solidFill>
                      <a:schemeClr val="bg1"/>
                    </a:solidFill>
                  </a:rPr>
                  <a:t>мови та літератури.</a:t>
                </a:r>
                <a:endParaRPr lang="uk-UA" sz="1600" b="1" dirty="0">
                  <a:solidFill>
                    <a:schemeClr val="bg1"/>
                  </a:solidFill>
                  <a:latin typeface="+mn-lt"/>
                </a:endParaRPr>
              </a:p>
              <a:p>
                <a:pPr algn="just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uk-UA" sz="1400" b="1" dirty="0">
                    <a:solidFill>
                      <a:schemeClr val="bg1"/>
                    </a:solidFill>
                    <a:latin typeface="+mn-lt"/>
                  </a:rPr>
                  <a:t>                     </a:t>
                </a:r>
                <a:r>
                  <a:rPr lang="uk-UA" b="1" dirty="0">
                    <a:solidFill>
                      <a:schemeClr val="bg1"/>
                    </a:solidFill>
                    <a:latin typeface="+mn-lt"/>
                  </a:rPr>
                  <a:t>Степанова О.Р.</a:t>
                </a:r>
                <a:endParaRPr lang="en-US" b="1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grpSp>
          <p:nvGrpSpPr>
            <p:cNvPr id="14346" name="Group 34"/>
            <p:cNvGrpSpPr>
              <a:grpSpLocks/>
            </p:cNvGrpSpPr>
            <p:nvPr/>
          </p:nvGrpSpPr>
          <p:grpSpPr bwMode="auto">
            <a:xfrm>
              <a:off x="1305" y="2047"/>
              <a:ext cx="1213" cy="992"/>
              <a:chOff x="1305" y="2047"/>
              <a:chExt cx="1213" cy="992"/>
            </a:xfrm>
          </p:grpSpPr>
          <p:grpSp>
            <p:nvGrpSpPr>
              <p:cNvPr id="14353" name="Group 35"/>
              <p:cNvGrpSpPr>
                <a:grpSpLocks/>
              </p:cNvGrpSpPr>
              <p:nvPr/>
            </p:nvGrpSpPr>
            <p:grpSpPr bwMode="auto">
              <a:xfrm>
                <a:off x="1305" y="2047"/>
                <a:ext cx="1213" cy="992"/>
                <a:chOff x="2934" y="2156"/>
                <a:chExt cx="1574" cy="1397"/>
              </a:xfrm>
            </p:grpSpPr>
            <p:sp>
              <p:nvSpPr>
                <p:cNvPr id="14355" name="AutoShape 36"/>
                <p:cNvSpPr>
                  <a:spLocks noChangeArrowheads="1"/>
                </p:cNvSpPr>
                <p:nvPr/>
              </p:nvSpPr>
              <p:spPr bwMode="gray">
                <a:xfrm>
                  <a:off x="2934" y="2225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uk-UA" altLang="uk-UA"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14356" name="AutoShape 37"/>
                <p:cNvSpPr>
                  <a:spLocks noChangeArrowheads="1"/>
                </p:cNvSpPr>
                <p:nvPr/>
              </p:nvSpPr>
              <p:spPr bwMode="gray">
                <a:xfrm>
                  <a:off x="2972" y="2156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gradFill rotWithShape="1">
                  <a:gsLst>
                    <a:gs pos="0">
                      <a:srgbClr val="E6E6E6"/>
                    </a:gs>
                    <a:gs pos="7500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0">
                      <a:srgbClr val="E6E6E6"/>
                    </a:gs>
                    <a:gs pos="66000">
                      <a:srgbClr val="7D8496"/>
                    </a:gs>
                    <a:gs pos="73500">
                      <a:srgbClr val="E6E6E6"/>
                    </a:gs>
                    <a:gs pos="92500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n w="952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uk-UA" altLang="uk-UA"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14357" name="AutoShape 38"/>
                <p:cNvSpPr>
                  <a:spLocks noChangeArrowheads="1"/>
                </p:cNvSpPr>
                <p:nvPr/>
              </p:nvSpPr>
              <p:spPr bwMode="gray">
                <a:xfrm>
                  <a:off x="3090" y="2199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gradFill rotWithShape="1">
                  <a:gsLst>
                    <a:gs pos="0">
                      <a:srgbClr val="0082AD"/>
                    </a:gs>
                    <a:gs pos="100000">
                      <a:srgbClr val="0099CC"/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uk-UA" altLang="uk-UA">
                    <a:latin typeface="Corbel" panose="020B0503020204020204" pitchFamily="34" charset="0"/>
                  </a:endParaRPr>
                </a:p>
              </p:txBody>
            </p:sp>
          </p:grpSp>
          <p:sp>
            <p:nvSpPr>
              <p:cNvPr id="14354" name="Text Box 39"/>
              <p:cNvSpPr txBox="1">
                <a:spLocks noChangeArrowheads="1"/>
              </p:cNvSpPr>
              <p:nvPr/>
            </p:nvSpPr>
            <p:spPr bwMode="gray">
              <a:xfrm>
                <a:off x="1702" y="2602"/>
                <a:ext cx="64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uk-UA" sz="1400">
                  <a:solidFill>
                    <a:srgbClr val="FFFFFF"/>
                  </a:solidFill>
                  <a:latin typeface="Gill Sans MT" panose="020B0502020104020203" pitchFamily="34" charset="0"/>
                </a:endParaRPr>
              </a:p>
            </p:txBody>
          </p:sp>
        </p:grpSp>
        <p:grpSp>
          <p:nvGrpSpPr>
            <p:cNvPr id="14347" name="Group 40"/>
            <p:cNvGrpSpPr>
              <a:grpSpLocks/>
            </p:cNvGrpSpPr>
            <p:nvPr/>
          </p:nvGrpSpPr>
          <p:grpSpPr bwMode="auto">
            <a:xfrm>
              <a:off x="2356" y="2881"/>
              <a:ext cx="1192" cy="959"/>
              <a:chOff x="2356" y="2881"/>
              <a:chExt cx="1192" cy="959"/>
            </a:xfrm>
          </p:grpSpPr>
          <p:grpSp>
            <p:nvGrpSpPr>
              <p:cNvPr id="14348" name="Group 41"/>
              <p:cNvGrpSpPr>
                <a:grpSpLocks/>
              </p:cNvGrpSpPr>
              <p:nvPr/>
            </p:nvGrpSpPr>
            <p:grpSpPr bwMode="auto">
              <a:xfrm>
                <a:off x="2356" y="2881"/>
                <a:ext cx="1192" cy="959"/>
                <a:chOff x="3174" y="2656"/>
                <a:chExt cx="1549" cy="1351"/>
              </a:xfrm>
            </p:grpSpPr>
            <p:sp>
              <p:nvSpPr>
                <p:cNvPr id="14350" name="AutoShape 42"/>
                <p:cNvSpPr>
                  <a:spLocks noChangeArrowheads="1"/>
                </p:cNvSpPr>
                <p:nvPr/>
              </p:nvSpPr>
              <p:spPr bwMode="gray">
                <a:xfrm>
                  <a:off x="3187" y="2679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uk-UA" altLang="uk-UA"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14351" name="AutoShape 43"/>
                <p:cNvSpPr>
                  <a:spLocks noChangeArrowheads="1"/>
                </p:cNvSpPr>
                <p:nvPr/>
              </p:nvSpPr>
              <p:spPr bwMode="gray">
                <a:xfrm>
                  <a:off x="3174" y="2656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gradFill rotWithShape="1">
                  <a:gsLst>
                    <a:gs pos="0">
                      <a:srgbClr val="E6E6E6"/>
                    </a:gs>
                    <a:gs pos="7500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0">
                      <a:srgbClr val="E6E6E6"/>
                    </a:gs>
                    <a:gs pos="66000">
                      <a:srgbClr val="7D8496"/>
                    </a:gs>
                    <a:gs pos="73500">
                      <a:srgbClr val="E6E6E6"/>
                    </a:gs>
                    <a:gs pos="92500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n w="952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uk-UA" altLang="uk-UA"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14352" name="AutoShape 44"/>
                <p:cNvSpPr>
                  <a:spLocks noChangeArrowheads="1"/>
                </p:cNvSpPr>
                <p:nvPr/>
              </p:nvSpPr>
              <p:spPr bwMode="gray">
                <a:xfrm>
                  <a:off x="3270" y="2818"/>
                  <a:ext cx="1350" cy="1003"/>
                </a:xfrm>
                <a:prstGeom prst="hexagon">
                  <a:avLst>
                    <a:gd name="adj" fmla="val 28895"/>
                    <a:gd name="vf" fmla="val 115470"/>
                  </a:avLst>
                </a:prstGeom>
                <a:gradFill rotWithShape="1">
                  <a:gsLst>
                    <a:gs pos="0">
                      <a:srgbClr val="185E5E"/>
                    </a:gs>
                    <a:gs pos="100000">
                      <a:srgbClr val="33CCCC"/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uk-UA" altLang="uk-UA">
                    <a:latin typeface="Corbel" panose="020B0503020204020204" pitchFamily="34" charset="0"/>
                  </a:endParaRPr>
                </a:p>
              </p:txBody>
            </p:sp>
          </p:grpSp>
          <p:sp>
            <p:nvSpPr>
              <p:cNvPr id="14349" name="Text Box 45"/>
              <p:cNvSpPr txBox="1">
                <a:spLocks noChangeArrowheads="1"/>
              </p:cNvSpPr>
              <p:nvPr/>
            </p:nvSpPr>
            <p:spPr bwMode="gray">
              <a:xfrm>
                <a:off x="2491" y="3101"/>
                <a:ext cx="841" cy="6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uk-UA" altLang="uk-UA" sz="1600" b="1" dirty="0">
                    <a:solidFill>
                      <a:schemeClr val="bg1"/>
                    </a:solidFill>
                    <a:latin typeface="Corbel" panose="020B0503020204020204" pitchFamily="34" charset="0"/>
                  </a:rPr>
                  <a:t>Розвиток умінь здобувачів освіти роботи з текстом.</a:t>
                </a:r>
              </a:p>
              <a:p>
                <a:pPr eaLnBrk="1" hangingPunct="1"/>
                <a:r>
                  <a:rPr lang="uk-UA" altLang="uk-UA" b="1" dirty="0">
                    <a:solidFill>
                      <a:schemeClr val="bg1"/>
                    </a:solidFill>
                    <a:latin typeface="Corbel" panose="020B0503020204020204" pitchFamily="34" charset="0"/>
                  </a:rPr>
                  <a:t>                    </a:t>
                </a:r>
                <a:r>
                  <a:rPr lang="uk-UA" altLang="uk-UA" b="1" dirty="0" err="1">
                    <a:solidFill>
                      <a:schemeClr val="bg1"/>
                    </a:solidFill>
                    <a:latin typeface="Corbel" panose="020B0503020204020204" pitchFamily="34" charset="0"/>
                  </a:rPr>
                  <a:t>Кузіна</a:t>
                </a:r>
                <a:r>
                  <a:rPr lang="uk-UA" altLang="uk-UA" b="1" dirty="0">
                    <a:solidFill>
                      <a:schemeClr val="bg1"/>
                    </a:solidFill>
                    <a:latin typeface="Corbel" panose="020B0503020204020204" pitchFamily="34" charset="0"/>
                  </a:rPr>
                  <a:t> І.О.</a:t>
                </a:r>
                <a:r>
                  <a:rPr lang="uk-UA" altLang="uk-UA" dirty="0">
                    <a:solidFill>
                      <a:srgbClr val="FFFFFF"/>
                    </a:solidFill>
                    <a:latin typeface="Corbel" panose="020B0503020204020204" pitchFamily="34" charset="0"/>
                  </a:rPr>
                  <a:t>	</a:t>
                </a:r>
                <a:endParaRPr lang="en-US" altLang="uk-UA" dirty="0">
                  <a:solidFill>
                    <a:srgbClr val="FFFFFF"/>
                  </a:solidFill>
                  <a:latin typeface="Gill Sans MT" panose="020B0502020104020203" pitchFamily="34" charset="0"/>
                </a:endParaRPr>
              </a:p>
            </p:txBody>
          </p:sp>
        </p:grpSp>
      </p:grpSp>
      <p:sp>
        <p:nvSpPr>
          <p:cNvPr id="91" name="AutoShape 19"/>
          <p:cNvSpPr>
            <a:spLocks noChangeArrowheads="1"/>
          </p:cNvSpPr>
          <p:nvPr/>
        </p:nvSpPr>
        <p:spPr bwMode="gray">
          <a:xfrm>
            <a:off x="5779774" y="4498098"/>
            <a:ext cx="3429847" cy="2144976"/>
          </a:xfrm>
          <a:prstGeom prst="hexagon">
            <a:avLst>
              <a:gd name="adj" fmla="val 28916"/>
              <a:gd name="vf" fmla="val 115470"/>
            </a:avLst>
          </a:prstGeom>
          <a:gradFill rotWithShape="1">
            <a:gsLst>
              <a:gs pos="0">
                <a:srgbClr val="E6E6E6"/>
              </a:gs>
              <a:gs pos="7500">
                <a:srgbClr val="7D8496"/>
              </a:gs>
              <a:gs pos="26500">
                <a:srgbClr val="E6E6E6"/>
              </a:gs>
              <a:gs pos="34000">
                <a:srgbClr val="7D8496"/>
              </a:gs>
              <a:gs pos="46500">
                <a:srgbClr val="E6E6E6"/>
              </a:gs>
              <a:gs pos="50000">
                <a:srgbClr val="FFFFFF"/>
              </a:gs>
              <a:gs pos="53500">
                <a:srgbClr val="E6E6E6"/>
              </a:gs>
              <a:gs pos="66000">
                <a:srgbClr val="7D8496"/>
              </a:gs>
              <a:gs pos="73500">
                <a:srgbClr val="E6E6E6"/>
              </a:gs>
              <a:gs pos="92500">
                <a:srgbClr val="7D8496"/>
              </a:gs>
              <a:gs pos="100000">
                <a:srgbClr val="E6E6E6"/>
              </a:gs>
            </a:gsLst>
            <a:lin ang="2700000" scaled="1"/>
          </a:gra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uk-UA">
              <a:latin typeface="Corbel" panose="020B0503020204020204" pitchFamily="34" charset="0"/>
            </a:endParaRPr>
          </a:p>
        </p:txBody>
      </p:sp>
      <p:sp>
        <p:nvSpPr>
          <p:cNvPr id="14339" name="Прямоугольник 1"/>
          <p:cNvSpPr>
            <a:spLocks noChangeArrowheads="1"/>
          </p:cNvSpPr>
          <p:nvPr/>
        </p:nvSpPr>
        <p:spPr bwMode="auto">
          <a:xfrm>
            <a:off x="386393" y="2750454"/>
            <a:ext cx="2776453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uk-UA" sz="1600" b="1" dirty="0">
                <a:solidFill>
                  <a:schemeClr val="bg1"/>
                </a:solidFill>
                <a:latin typeface="Corbel" panose="020B0503020204020204" pitchFamily="34" charset="0"/>
                <a:cs typeface="Aharoni" panose="02010803020104030203" pitchFamily="2" charset="-79"/>
              </a:rPr>
              <a:t>Индивидуализация обучения как путь к развитию компетентной, конкурентоспособной личности.</a:t>
            </a:r>
          </a:p>
          <a:p>
            <a:pPr algn="just" eaLnBrk="1" hangingPunct="1"/>
            <a:r>
              <a:rPr lang="ru-RU" altLang="uk-UA" b="1" dirty="0">
                <a:solidFill>
                  <a:schemeClr val="bg1"/>
                </a:solidFill>
                <a:latin typeface="Corbel" panose="020B0503020204020204" pitchFamily="34" charset="0"/>
                <a:cs typeface="Aharoni" panose="02010803020104030203" pitchFamily="2" charset="-79"/>
              </a:rPr>
              <a:t>                Михайлова М.И.</a:t>
            </a:r>
            <a:endParaRPr lang="ru-RU" altLang="uk-UA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01458" y="2837123"/>
            <a:ext cx="3168650" cy="13542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chemeClr val="bg1"/>
                </a:solidFill>
                <a:latin typeface="+mn-lt"/>
              </a:rPr>
              <a:t>Розвиток громадянської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chemeClr val="bg1"/>
                </a:solidFill>
              </a:rPr>
              <a:t>компетентності на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 err="1">
                <a:solidFill>
                  <a:schemeClr val="bg1"/>
                </a:solidFill>
              </a:rPr>
              <a:t>уроках</a:t>
            </a:r>
            <a:r>
              <a:rPr lang="uk-UA" sz="1600" b="1" dirty="0">
                <a:solidFill>
                  <a:schemeClr val="bg1"/>
                </a:solidFill>
              </a:rPr>
              <a:t> української мови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chemeClr val="bg1"/>
                </a:solidFill>
              </a:rPr>
              <a:t>т</a:t>
            </a:r>
            <a:r>
              <a:rPr lang="uk-UA" sz="1600" b="1" dirty="0">
                <a:solidFill>
                  <a:schemeClr val="bg1"/>
                </a:solidFill>
                <a:latin typeface="+mn-lt"/>
              </a:rPr>
              <a:t>а літератури.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solidFill>
                  <a:schemeClr val="bg1"/>
                </a:solidFill>
              </a:rPr>
              <a:t>         </a:t>
            </a:r>
            <a:r>
              <a:rPr lang="uk-UA" dirty="0">
                <a:solidFill>
                  <a:schemeClr val="bg1"/>
                </a:solidFill>
                <a:latin typeface="+mn-lt"/>
              </a:rPr>
              <a:t>        </a:t>
            </a:r>
            <a:r>
              <a:rPr lang="uk-UA" b="1" dirty="0">
                <a:solidFill>
                  <a:schemeClr val="bg1"/>
                </a:solidFill>
                <a:latin typeface="+mn-lt"/>
              </a:rPr>
              <a:t>Третьякова </a:t>
            </a:r>
            <a:r>
              <a:rPr lang="uk-UA" sz="1600" b="1" dirty="0">
                <a:solidFill>
                  <a:schemeClr val="bg1"/>
                </a:solidFill>
                <a:latin typeface="+mn-lt"/>
              </a:rPr>
              <a:t>Л.Л.</a:t>
            </a:r>
          </a:p>
        </p:txBody>
      </p:sp>
      <p:sp>
        <p:nvSpPr>
          <p:cNvPr id="47" name="AutoShape 44"/>
          <p:cNvSpPr>
            <a:spLocks noChangeArrowheads="1"/>
          </p:cNvSpPr>
          <p:nvPr/>
        </p:nvSpPr>
        <p:spPr bwMode="gray">
          <a:xfrm>
            <a:off x="5981634" y="4685754"/>
            <a:ext cx="3014514" cy="1729750"/>
          </a:xfrm>
          <a:prstGeom prst="hexagon">
            <a:avLst>
              <a:gd name="adj" fmla="val 28895"/>
              <a:gd name="vf" fmla="val 115470"/>
            </a:avLst>
          </a:prstGeom>
          <a:gradFill rotWithShape="1">
            <a:gsLst>
              <a:gs pos="0">
                <a:srgbClr val="185E5E"/>
              </a:gs>
              <a:gs pos="100000">
                <a:srgbClr val="33CCCC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uk-UA">
              <a:latin typeface="Corbel" panose="020B0503020204020204" pitchFamily="34" charset="0"/>
            </a:endParaRPr>
          </a:p>
        </p:txBody>
      </p:sp>
      <p:sp>
        <p:nvSpPr>
          <p:cNvPr id="135" name="AutoShape 12"/>
          <p:cNvSpPr>
            <a:spLocks noChangeArrowheads="1"/>
          </p:cNvSpPr>
          <p:nvPr/>
        </p:nvSpPr>
        <p:spPr bwMode="gray">
          <a:xfrm>
            <a:off x="-17072" y="4583322"/>
            <a:ext cx="3432725" cy="2144470"/>
          </a:xfrm>
          <a:prstGeom prst="hexagon">
            <a:avLst>
              <a:gd name="adj" fmla="val 28916"/>
              <a:gd name="vf" fmla="val 115470"/>
            </a:avLst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uk-UA">
              <a:latin typeface="Corbel" panose="020B0503020204020204" pitchFamily="34" charset="0"/>
            </a:endParaRPr>
          </a:p>
        </p:txBody>
      </p:sp>
      <p:sp>
        <p:nvSpPr>
          <p:cNvPr id="179" name="AutoShape 25"/>
          <p:cNvSpPr>
            <a:spLocks noChangeArrowheads="1"/>
          </p:cNvSpPr>
          <p:nvPr/>
        </p:nvSpPr>
        <p:spPr bwMode="gray">
          <a:xfrm>
            <a:off x="48486" y="4662494"/>
            <a:ext cx="3230175" cy="1913289"/>
          </a:xfrm>
          <a:prstGeom prst="hexagon">
            <a:avLst>
              <a:gd name="adj" fmla="val 28916"/>
              <a:gd name="vf" fmla="val 115470"/>
            </a:avLst>
          </a:prstGeom>
          <a:gradFill rotWithShape="1">
            <a:gsLst>
              <a:gs pos="0">
                <a:srgbClr val="E6E6E6"/>
              </a:gs>
              <a:gs pos="7500">
                <a:srgbClr val="7D8496"/>
              </a:gs>
              <a:gs pos="26500">
                <a:srgbClr val="E6E6E6"/>
              </a:gs>
              <a:gs pos="34000">
                <a:srgbClr val="7D8496"/>
              </a:gs>
              <a:gs pos="46500">
                <a:srgbClr val="E6E6E6"/>
              </a:gs>
              <a:gs pos="50000">
                <a:srgbClr val="FFFFFF"/>
              </a:gs>
              <a:gs pos="53500">
                <a:srgbClr val="E6E6E6"/>
              </a:gs>
              <a:gs pos="66000">
                <a:srgbClr val="7D8496"/>
              </a:gs>
              <a:gs pos="73500">
                <a:srgbClr val="E6E6E6"/>
              </a:gs>
              <a:gs pos="92500">
                <a:srgbClr val="7D8496"/>
              </a:gs>
              <a:gs pos="100000">
                <a:srgbClr val="E6E6E6"/>
              </a:gs>
            </a:gsLst>
            <a:lin ang="2700000" scaled="1"/>
          </a:gra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uk-UA">
              <a:latin typeface="Corbel" panose="020B0503020204020204" pitchFamily="34" charset="0"/>
            </a:endParaRPr>
          </a:p>
        </p:txBody>
      </p:sp>
      <p:sp>
        <p:nvSpPr>
          <p:cNvPr id="180" name="AutoShape 14"/>
          <p:cNvSpPr>
            <a:spLocks noChangeArrowheads="1"/>
          </p:cNvSpPr>
          <p:nvPr/>
        </p:nvSpPr>
        <p:spPr bwMode="gray">
          <a:xfrm>
            <a:off x="166490" y="4689971"/>
            <a:ext cx="3017215" cy="1885812"/>
          </a:xfrm>
          <a:prstGeom prst="hexagon">
            <a:avLst>
              <a:gd name="adj" fmla="val 28896"/>
              <a:gd name="vf" fmla="val 115470"/>
            </a:avLst>
          </a:prstGeom>
          <a:gradFill rotWithShape="1">
            <a:gsLst>
              <a:gs pos="0">
                <a:srgbClr val="45A2D6"/>
              </a:gs>
              <a:gs pos="100000">
                <a:srgbClr val="49ACE3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uk-UA" b="1" dirty="0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181" name="Text Box 27"/>
          <p:cNvSpPr txBox="1">
            <a:spLocks noChangeArrowheads="1"/>
          </p:cNvSpPr>
          <p:nvPr/>
        </p:nvSpPr>
        <p:spPr bwMode="gray">
          <a:xfrm>
            <a:off x="263356" y="5008660"/>
            <a:ext cx="2924955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uk-UA" sz="1600" b="1" dirty="0">
                <a:solidFill>
                  <a:schemeClr val="bg1"/>
                </a:solidFill>
                <a:latin typeface="Corbel" panose="020B0503020204020204" pitchFamily="34" charset="0"/>
              </a:rPr>
              <a:t>Розвиток критичного мислення учнів на </a:t>
            </a:r>
            <a:r>
              <a:rPr lang="uk-UA" altLang="uk-UA" sz="1600" b="1" dirty="0" err="1">
                <a:solidFill>
                  <a:schemeClr val="bg1"/>
                </a:solidFill>
                <a:latin typeface="Corbel" panose="020B0503020204020204" pitchFamily="34" charset="0"/>
              </a:rPr>
              <a:t>уроках</a:t>
            </a:r>
            <a:r>
              <a:rPr lang="uk-UA" altLang="uk-UA" sz="1600" b="1" dirty="0">
                <a:solidFill>
                  <a:schemeClr val="bg1"/>
                </a:solidFill>
                <a:latin typeface="Corbel" panose="020B0503020204020204" pitchFamily="34" charset="0"/>
              </a:rPr>
              <a:t>  літератури. </a:t>
            </a:r>
          </a:p>
          <a:p>
            <a:pPr eaLnBrk="1" hangingPunct="1"/>
            <a:r>
              <a:rPr lang="uk-UA" altLang="uk-UA" sz="2000" b="1" dirty="0">
                <a:solidFill>
                  <a:schemeClr val="bg1"/>
                </a:solidFill>
                <a:latin typeface="Corbel" panose="020B0503020204020204" pitchFamily="34" charset="0"/>
              </a:rPr>
              <a:t>                </a:t>
            </a:r>
            <a:r>
              <a:rPr lang="uk-UA" altLang="uk-UA" sz="2000" b="1" dirty="0" err="1">
                <a:solidFill>
                  <a:schemeClr val="bg1"/>
                </a:solidFill>
                <a:latin typeface="Corbel" panose="020B0503020204020204" pitchFamily="34" charset="0"/>
              </a:rPr>
              <a:t>Єлтухова</a:t>
            </a:r>
            <a:r>
              <a:rPr lang="uk-UA" altLang="uk-UA" sz="2000" b="1" dirty="0">
                <a:solidFill>
                  <a:schemeClr val="bg1"/>
                </a:solidFill>
                <a:latin typeface="Corbel" panose="020B0503020204020204" pitchFamily="34" charset="0"/>
              </a:rPr>
              <a:t> Л.Б.</a:t>
            </a:r>
            <a:endParaRPr lang="en-US" altLang="uk-UA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182" name="Text Box 33"/>
          <p:cNvSpPr txBox="1">
            <a:spLocks noChangeArrowheads="1"/>
          </p:cNvSpPr>
          <p:nvPr/>
        </p:nvSpPr>
        <p:spPr bwMode="gray">
          <a:xfrm>
            <a:off x="6161901" y="4802831"/>
            <a:ext cx="2568332" cy="138499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uk-UA" sz="1600" b="1" dirty="0">
                <a:solidFill>
                  <a:schemeClr val="bg1"/>
                </a:solidFill>
                <a:latin typeface="+mn-lt"/>
              </a:rPr>
              <a:t>Р</a:t>
            </a:r>
            <a:r>
              <a:rPr lang="uk-UA" altLang="uk-UA" sz="1600" b="1" dirty="0">
                <a:solidFill>
                  <a:schemeClr val="bg1"/>
                </a:solidFill>
              </a:rPr>
              <a:t>озвиток грамотності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uk-UA" sz="1600" b="1" dirty="0">
                <a:solidFill>
                  <a:schemeClr val="bg1"/>
                </a:solidFill>
              </a:rPr>
              <a:t>Учнів   на </a:t>
            </a:r>
            <a:r>
              <a:rPr lang="uk-UA" altLang="uk-UA" sz="1600" b="1" dirty="0" err="1">
                <a:solidFill>
                  <a:schemeClr val="bg1"/>
                </a:solidFill>
              </a:rPr>
              <a:t>уроках</a:t>
            </a:r>
            <a:r>
              <a:rPr lang="uk-UA" altLang="uk-UA" sz="1600" b="1" dirty="0">
                <a:solidFill>
                  <a:schemeClr val="bg1"/>
                </a:solidFill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uk-UA" sz="1600" b="1" dirty="0">
                <a:solidFill>
                  <a:schemeClr val="bg1"/>
                </a:solidFill>
              </a:rPr>
              <a:t>української мови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uk-UA" sz="1600" b="1" dirty="0">
                <a:solidFill>
                  <a:schemeClr val="bg1"/>
                </a:solidFill>
              </a:rPr>
              <a:t>та літератури.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chemeClr val="bg1"/>
                </a:solidFill>
                <a:latin typeface="+mn-lt"/>
              </a:rPr>
              <a:t>                </a:t>
            </a:r>
            <a:r>
              <a:rPr lang="uk-UA" b="1" dirty="0" err="1">
                <a:solidFill>
                  <a:schemeClr val="bg1"/>
                </a:solidFill>
                <a:latin typeface="+mn-lt"/>
              </a:rPr>
              <a:t>Алєманова</a:t>
            </a:r>
            <a:r>
              <a:rPr lang="uk-UA" b="1" dirty="0">
                <a:solidFill>
                  <a:schemeClr val="bg1"/>
                </a:solidFill>
                <a:latin typeface="+mn-lt"/>
              </a:rPr>
              <a:t>  І.В.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83" name="Группа 182"/>
          <p:cNvGrpSpPr/>
          <p:nvPr/>
        </p:nvGrpSpPr>
        <p:grpSpPr>
          <a:xfrm>
            <a:off x="0" y="6415396"/>
            <a:ext cx="9144000" cy="442603"/>
            <a:chOff x="0" y="5765416"/>
            <a:chExt cx="9144000" cy="1092584"/>
          </a:xfrm>
        </p:grpSpPr>
        <p:pic>
          <p:nvPicPr>
            <p:cNvPr id="184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85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86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87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r="57144" b="10595"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2303FC-54B2-4553-811D-76CD3BE9B2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542" y="274976"/>
            <a:ext cx="1540199" cy="1656685"/>
          </a:xfrm>
          <a:prstGeom prst="rect">
            <a:avLst/>
          </a:prstGeom>
          <a:solidFill>
            <a:schemeClr val="accent1">
              <a:alpha val="15000"/>
            </a:schemeClr>
          </a:solidFill>
          <a:effectLst>
            <a:glow rad="127000">
              <a:schemeClr val="accent1">
                <a:alpha val="94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2011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74" y="-3804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C00000"/>
                </a:solidFill>
                <a:cs typeface="Times New Roman" panose="02020603050405020304" pitchFamily="18" charset="0"/>
              </a:rPr>
              <a:t>Степанова Олександра Романівна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03848" y="836712"/>
            <a:ext cx="576064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роботи 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29 років</a:t>
            </a:r>
          </a:p>
          <a:p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Освіта –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вища, Ізмаїльський державний педагогічний інститут, 1994 р.</a:t>
            </a:r>
          </a:p>
          <a:p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Ізмаїльський державний гуманітарний університет, 2002 р.</a:t>
            </a:r>
          </a:p>
          <a:p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Спеціальність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учитель української мови та літератури</a:t>
            </a:r>
          </a:p>
          <a:p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Кваліфікаційна категорія 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учитель вищої категорії</a:t>
            </a:r>
          </a:p>
          <a:p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Звання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учитель-методист</a:t>
            </a:r>
          </a:p>
          <a:p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Нагороди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«Відмінник освіти України», Почесна грамота Міністерства освіти та науки України, Подяка МОН, Диплом та Почесні грамоти Департаменту освіти і науки  Одеської обласної державної  адміністрації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0" y="5956836"/>
            <a:ext cx="9144000" cy="901164"/>
            <a:chOff x="0" y="5765416"/>
            <a:chExt cx="9144000" cy="1092584"/>
          </a:xfrm>
        </p:grpSpPr>
        <p:pic>
          <p:nvPicPr>
            <p:cNvPr id="7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8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9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0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r="57144" b="10595"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  <p:pic>
        <p:nvPicPr>
          <p:cNvPr id="17" name="Місце для вмісту 16">
            <a:extLst>
              <a:ext uri="{FF2B5EF4-FFF2-40B4-BE49-F238E27FC236}">
                <a16:creationId xmlns:a16="http://schemas.microsoft.com/office/drawing/2014/main" id="{E5BEFCD7-CE18-465E-800D-A85136AEFD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22" y="1139984"/>
            <a:ext cx="2638068" cy="4525963"/>
          </a:xfrm>
        </p:spPr>
      </p:pic>
    </p:spTree>
    <p:extLst>
      <p:ext uri="{BB962C8B-B14F-4D97-AF65-F5344CB8AC3E}">
        <p14:creationId xmlns:p14="http://schemas.microsoft.com/office/powerpoint/2010/main" val="2631026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675" y="86500"/>
            <a:ext cx="8229600" cy="7502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dirty="0">
                <a:solidFill>
                  <a:srgbClr val="C00000"/>
                </a:solidFill>
              </a:rPr>
              <a:t>Друковані роботи</a:t>
            </a:r>
            <a:endParaRPr lang="ru-RU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455538"/>
              </p:ext>
            </p:extLst>
          </p:nvPr>
        </p:nvGraphicFramePr>
        <p:xfrm>
          <a:off x="362491" y="979654"/>
          <a:ext cx="6076950" cy="38719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76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51231">
                <a:tc>
                  <a:txBody>
                    <a:bodyPr/>
                    <a:lstStyle/>
                    <a:p>
                      <a:pPr marL="8382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1.Сміливі завжди мають щастя. Розробка уроку за романом І.Багряного «Тигролови». </a:t>
                      </a:r>
                    </a:p>
                    <a:p>
                      <a:pPr marL="8382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2.Реалізація соціальної компетентності учня в процесі академічної освіти. </a:t>
                      </a:r>
                      <a:endParaRPr lang="ru-RU" sz="24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8382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1">
                <a:tc>
                  <a:txBody>
                    <a:bodyPr/>
                    <a:lstStyle/>
                    <a:p>
                      <a:pPr marL="8382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uk-UA" sz="2400" b="1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3804" name="Picture 1" descr="C:\Users\Зарольская\Desktop\газет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0816">
            <a:off x="174526" y="3926384"/>
            <a:ext cx="4440237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5" name="Picture 2" descr="C:\Users\Зарольская\Desktop\дивослов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377" y="836712"/>
            <a:ext cx="1608138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3436">
            <a:off x="4884956" y="3364080"/>
            <a:ext cx="3966629" cy="2974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0" y="6237312"/>
            <a:ext cx="9144000" cy="620688"/>
            <a:chOff x="0" y="5765416"/>
            <a:chExt cx="9144000" cy="1092584"/>
          </a:xfrm>
        </p:grpSpPr>
        <p:pic>
          <p:nvPicPr>
            <p:cNvPr id="9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0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1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b="10595"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2" name="Picture 2" descr="C:\Documents and Settings\Учитель\Рабочий стол\орнаменти\984fa19ff7bf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 t="2522" r="57144" b="10595"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</p:spTree>
    <p:extLst>
      <p:ext uri="{BB962C8B-B14F-4D97-AF65-F5344CB8AC3E}">
        <p14:creationId xmlns:p14="http://schemas.microsoft.com/office/powerpoint/2010/main" val="35958082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</Template>
  <TotalTime>1079</TotalTime>
  <Words>1095</Words>
  <Application>Microsoft Office PowerPoint</Application>
  <PresentationFormat>Екран (4:3)</PresentationFormat>
  <Paragraphs>184</Paragraphs>
  <Slides>32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32</vt:i4>
      </vt:variant>
    </vt:vector>
  </HeadingPairs>
  <TitlesOfParts>
    <vt:vector size="43" baseType="lpstr">
      <vt:lpstr>Batang</vt:lpstr>
      <vt:lpstr>Arial</vt:lpstr>
      <vt:lpstr>Bookman Old Style</vt:lpstr>
      <vt:lpstr>Calibri</vt:lpstr>
      <vt:lpstr>Corbel</vt:lpstr>
      <vt:lpstr>Georgia</vt:lpstr>
      <vt:lpstr>Gill Sans MT</vt:lpstr>
      <vt:lpstr>Times New Roman</vt:lpstr>
      <vt:lpstr>Verdana</vt:lpstr>
      <vt:lpstr>Wingdings 2</vt:lpstr>
      <vt:lpstr>Тема Office</vt:lpstr>
      <vt:lpstr>Кафедра словесності</vt:lpstr>
      <vt:lpstr>Презентація PowerPoint</vt:lpstr>
      <vt:lpstr>Якщо ви вважаєте, що в змозі щось здійснити, ви праві, якщо вважаєте, що ні, теж праві.                   Г. Форд</vt:lpstr>
      <vt:lpstr>Якісний склад кафедри</vt:lpstr>
      <vt:lpstr>Мета роботи кафедри</vt:lpstr>
      <vt:lpstr>Основні напрямки роботи кафедри</vt:lpstr>
      <vt:lpstr>Презентація PowerPoint</vt:lpstr>
      <vt:lpstr>Степанова Олександра Романівна</vt:lpstr>
      <vt:lpstr>Друковані роботи</vt:lpstr>
      <vt:lpstr>Методичні розробки</vt:lpstr>
      <vt:lpstr>Учнівські роботи</vt:lpstr>
      <vt:lpstr>Досягнення учнів</vt:lpstr>
      <vt:lpstr> Михайлова Марія Іванівна </vt:lpstr>
      <vt:lpstr>Переможці та призери творчих конкурсів</vt:lpstr>
      <vt:lpstr>Презентація PowerPoint</vt:lpstr>
      <vt:lpstr>Третьякова Лариса Леонідівна</vt:lpstr>
      <vt:lpstr>Презентація PowerPoint</vt:lpstr>
      <vt:lpstr>Керівник шкільної театральної студії</vt:lpstr>
      <vt:lpstr>Презентація PowerPoint</vt:lpstr>
      <vt:lpstr>Презентація PowerPoint</vt:lpstr>
      <vt:lpstr>Презентація PowerPoint</vt:lpstr>
      <vt:lpstr>Єлтухова Людмила Борисівна</vt:lpstr>
      <vt:lpstr>Досягнення учнів</vt:lpstr>
      <vt:lpstr>Кузіна Ірина Олегівна</vt:lpstr>
      <vt:lpstr>Досягнення учнів</vt:lpstr>
      <vt:lpstr>Алєманова Ірина Володимирівна</vt:lpstr>
      <vt:lpstr>Напрацювання </vt:lpstr>
      <vt:lpstr>Досягнення учнів</vt:lpstr>
      <vt:lpstr>Нагороди </vt:lpstr>
      <vt:lpstr>Ярмак Тетяна Іванівна</vt:lpstr>
      <vt:lpstr>Досягнення учнів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</dc:title>
  <dc:creator>Влад</dc:creator>
  <cp:lastModifiedBy>Вчитель</cp:lastModifiedBy>
  <cp:revision>70</cp:revision>
  <dcterms:created xsi:type="dcterms:W3CDTF">2019-05-22T15:54:41Z</dcterms:created>
  <dcterms:modified xsi:type="dcterms:W3CDTF">2021-05-12T10:52:34Z</dcterms:modified>
</cp:coreProperties>
</file>