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66" r:id="rId1"/>
  </p:sldMasterIdLst>
  <p:sldIdLst>
    <p:sldId id="256" r:id="rId2"/>
    <p:sldId id="257" r:id="rId3"/>
    <p:sldId id="261" r:id="rId4"/>
    <p:sldId id="278" r:id="rId5"/>
    <p:sldId id="263" r:id="rId6"/>
    <p:sldId id="264" r:id="rId7"/>
    <p:sldId id="265" r:id="rId8"/>
    <p:sldId id="266" r:id="rId9"/>
    <p:sldId id="267" r:id="rId10"/>
    <p:sldId id="268" r:id="rId11"/>
    <p:sldId id="269" r:id="rId12"/>
    <p:sldId id="277" r:id="rId13"/>
    <p:sldId id="270" r:id="rId14"/>
    <p:sldId id="271" r:id="rId15"/>
    <p:sldId id="272" r:id="rId16"/>
    <p:sldId id="274" r:id="rId17"/>
    <p:sldId id="273" r:id="rId18"/>
    <p:sldId id="275" r:id="rId19"/>
    <p:sldId id="279" r:id="rId20"/>
    <p:sldId id="276" r:id="rId2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D84C6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6013" autoAdjust="0"/>
    <p:restoredTop sz="94660"/>
  </p:normalViewPr>
  <p:slideViewPr>
    <p:cSldViewPr snapToGrid="0">
      <p:cViewPr varScale="1">
        <p:scale>
          <a:sx n="80" d="100"/>
          <a:sy n="80" d="100"/>
        </p:scale>
        <p:origin x="-84" y="-73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3504" y="770467"/>
            <a:ext cx="10782300" cy="3352800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8800" spc="-120" baseline="0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7512" y="4206876"/>
            <a:ext cx="9228201" cy="1645920"/>
          </a:xfr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0A1BC-5733-4C10-9C7B-01E022654A80}" type="datetimeFigureOut">
              <a:rPr lang="ru-RU" smtClean="0"/>
              <a:pPr/>
              <a:t>09.05.2017</a:t>
            </a:fld>
            <a:endParaRPr lang="ru-R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D240F-F44F-42CC-8BF3-4B31A1B49B56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0924910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0A1BC-5733-4C10-9C7B-01E022654A80}" type="datetimeFigureOut">
              <a:rPr lang="ru-RU" smtClean="0"/>
              <a:pPr/>
              <a:t>09.05.2017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D240F-F44F-42CC-8BF3-4B31A1B49B56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7745024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43950" y="695325"/>
            <a:ext cx="2628900" cy="48006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1525" y="714375"/>
            <a:ext cx="7734300" cy="540067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0A1BC-5733-4C10-9C7B-01E022654A80}" type="datetimeFigureOut">
              <a:rPr lang="ru-RU" smtClean="0"/>
              <a:pPr/>
              <a:t>09.05.2017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D240F-F44F-42CC-8BF3-4B31A1B49B56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2275693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0A1BC-5733-4C10-9C7B-01E022654A80}" type="datetimeFigureOut">
              <a:rPr lang="ru-RU" smtClean="0"/>
              <a:pPr/>
              <a:t>09.05.2017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D240F-F44F-42CC-8BF3-4B31A1B49B56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4768679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3504" y="767419"/>
            <a:ext cx="10780776" cy="3355848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8800" b="0" baseline="0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7512" y="4204209"/>
            <a:ext cx="9226296" cy="1645920"/>
          </a:xfrm>
        </p:spPr>
        <p:txBody>
          <a:bodyPr anchor="t">
            <a:normAutofit/>
          </a:bodyPr>
          <a:lstStyle>
            <a:lvl1pPr marL="0" indent="0">
              <a:buNone/>
              <a:defRPr sz="32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0A1BC-5733-4C10-9C7B-01E022654A80}" type="datetimeFigureOut">
              <a:rPr lang="ru-RU" smtClean="0"/>
              <a:pPr/>
              <a:t>09.05.2017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D240F-F44F-42CC-8BF3-4B31A1B49B56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1886703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6656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1330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0A1BC-5733-4C10-9C7B-01E022654A80}" type="datetimeFigureOut">
              <a:rPr lang="ru-RU" smtClean="0"/>
              <a:pPr/>
              <a:t>09.05.2017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D240F-F44F-42CC-8BF3-4B31A1B49B56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2020398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40467"/>
            <a:ext cx="4663440" cy="723400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accent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6656" y="2753084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07608" y="2038435"/>
            <a:ext cx="4663440" cy="722376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07608" y="2750990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0A1BC-5733-4C10-9C7B-01E022654A80}" type="datetimeFigureOut">
              <a:rPr lang="ru-RU" smtClean="0"/>
              <a:pPr/>
              <a:t>09.05.2017</a:t>
            </a:fld>
            <a:endParaRPr lang="ru-R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D240F-F44F-42CC-8BF3-4B31A1B49B56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0176789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0A1BC-5733-4C10-9C7B-01E022654A80}" type="datetimeFigureOut">
              <a:rPr lang="ru-RU" smtClean="0"/>
              <a:pPr/>
              <a:t>09.05.2017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D240F-F44F-42CC-8BF3-4B31A1B49B56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392937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0A1BC-5733-4C10-9C7B-01E022654A80}" type="datetimeFigureOut">
              <a:rPr lang="ru-RU" smtClean="0"/>
              <a:pPr/>
              <a:t>09.05.2017</a:t>
            </a:fld>
            <a:endParaRPr lang="ru-R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D240F-F44F-42CC-8BF3-4B31A1B49B56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1036539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00" y="0"/>
            <a:ext cx="457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8261404" y="542282"/>
            <a:ext cx="3383280" cy="1920240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40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762000"/>
            <a:ext cx="60960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75982" y="2511813"/>
            <a:ext cx="3398520" cy="312698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0A1BC-5733-4C10-9C7B-01E022654A80}" type="datetimeFigureOut">
              <a:rPr lang="ru-RU" smtClean="0"/>
              <a:pPr/>
              <a:t>09.05.2017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fld id="{BDDD240F-F44F-42CC-8BF3-4B31A1B49B56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5237929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224" y="5418667"/>
            <a:ext cx="10780776" cy="613283"/>
          </a:xfrm>
        </p:spPr>
        <p:txBody>
          <a:bodyPr anchor="b">
            <a:normAutofit/>
          </a:bodyPr>
          <a:lstStyle>
            <a:lvl1pPr>
              <a:defRPr sz="3200" b="0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2192000" cy="5330952"/>
          </a:xfrm>
          <a:solidFill>
            <a:schemeClr val="accent1">
              <a:lumMod val="20000"/>
              <a:lumOff val="80000"/>
            </a:schemeClr>
          </a:solidFill>
        </p:spPr>
        <p:txBody>
          <a:bodyPr anchor="t"/>
          <a:lstStyle>
            <a:lvl1pPr marL="0" indent="0" algn="ctr">
              <a:spcBef>
                <a:spcPts val="800"/>
              </a:spcBef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656" y="5909735"/>
            <a:ext cx="9229344" cy="5334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0A1BC-5733-4C10-9C7B-01E022654A80}" type="datetimeFigureOut">
              <a:rPr lang="ru-RU" smtClean="0"/>
              <a:pPr/>
              <a:t>09.05.2017</a:t>
            </a:fld>
            <a:endParaRPr lang="ru-RU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D240F-F44F-42CC-8BF3-4B31A1B49B56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4466738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11680"/>
            <a:ext cx="10753725" cy="3766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fld id="{3100A1BC-5733-4C10-9C7B-01E022654A80}" type="datetimeFigureOut">
              <a:rPr lang="ru-RU" smtClean="0"/>
              <a:pPr/>
              <a:t>09.05.2017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 cap="all" baseline="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300" b="0">
                <a:ln>
                  <a:noFill/>
                </a:ln>
                <a:solidFill>
                  <a:schemeClr val="tx1">
                    <a:alpha val="20000"/>
                  </a:schemeClr>
                </a:solidFill>
                <a:latin typeface="+mj-lt"/>
              </a:defRPr>
            </a:lvl1pPr>
          </a:lstStyle>
          <a:p>
            <a:fld id="{BDDD240F-F44F-42CC-8BF3-4B31A1B49B56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94091522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67" r:id="rId1"/>
    <p:sldLayoutId id="2147483968" r:id="rId2"/>
    <p:sldLayoutId id="2147483969" r:id="rId3"/>
    <p:sldLayoutId id="2147483970" r:id="rId4"/>
    <p:sldLayoutId id="2147483971" r:id="rId5"/>
    <p:sldLayoutId id="2147483972" r:id="rId6"/>
    <p:sldLayoutId id="2147483973" r:id="rId7"/>
    <p:sldLayoutId id="2147483974" r:id="rId8"/>
    <p:sldLayoutId id="2147483975" r:id="rId9"/>
    <p:sldLayoutId id="2147483976" r:id="rId10"/>
    <p:sldLayoutId id="2147483977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5400" kern="1200" spc="-12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85000"/>
        </a:lnSpc>
        <a:spcBef>
          <a:spcPts val="1300"/>
        </a:spcBef>
        <a:buFont typeface="Arial" pitchFamily="34" charset="0"/>
        <a:buChar char=" "/>
        <a:defRPr sz="24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347472" indent="-3429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48640" indent="-54864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000" i="1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822960" indent="-82296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097280" indent="-109728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12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14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16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18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30312" y="112296"/>
            <a:ext cx="8929687" cy="1138988"/>
          </a:xfrm>
        </p:spPr>
        <p:txBody>
          <a:bodyPr>
            <a:noAutofit/>
          </a:bodyPr>
          <a:lstStyle/>
          <a:p>
            <a:pPr algn="ctr"/>
            <a:r>
              <a:rPr lang="uk-UA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кафедра фізичної культури та «Захисту Вітчизни»</a:t>
            </a:r>
            <a:endParaRPr lang="ru-RU" sz="4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907483" y="2967335"/>
            <a:ext cx="37702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endParaRPr lang="ru-RU" sz="54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207" t="3337" r="9259" b="1740"/>
          <a:stretch/>
        </p:blipFill>
        <p:spPr>
          <a:xfrm>
            <a:off x="2529442" y="1251283"/>
            <a:ext cx="6057353" cy="5269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10858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" y="132347"/>
            <a:ext cx="11219688" cy="3537285"/>
          </a:xfrm>
        </p:spPr>
        <p:txBody>
          <a:bodyPr>
            <a:normAutofit fontScale="90000"/>
          </a:bodyPr>
          <a:lstStyle/>
          <a:p>
            <a:r>
              <a:rPr lang="en-US" sz="3600" b="1" dirty="0" smtClean="0">
                <a:solidFill>
                  <a:srgbClr val="002060"/>
                </a:solidFill>
              </a:rPr>
              <a:t>V</a:t>
            </a:r>
            <a:r>
              <a:rPr lang="uk-UA" sz="3600" b="1" dirty="0" smtClean="0">
                <a:solidFill>
                  <a:srgbClr val="002060"/>
                </a:solidFill>
              </a:rPr>
              <a:t>І</a:t>
            </a:r>
            <a:r>
              <a:rPr lang="uk-UA" sz="3600" b="1" dirty="0">
                <a:solidFill>
                  <a:srgbClr val="002060"/>
                </a:solidFill>
              </a:rPr>
              <a:t> </a:t>
            </a:r>
            <a:r>
              <a:rPr lang="uk-UA" sz="3600" b="1" dirty="0" smtClean="0">
                <a:solidFill>
                  <a:srgbClr val="002060"/>
                </a:solidFill>
              </a:rPr>
              <a:t>загальнокомандне місце серед 29 команд на ІІ (обласному) етапі Всеукраїнської дитячо-юнацької військово-патріотичної гри «Сокіл» («Джура»)</a:t>
            </a:r>
            <a:br>
              <a:rPr lang="uk-UA" sz="3600" b="1" dirty="0" smtClean="0">
                <a:solidFill>
                  <a:srgbClr val="002060"/>
                </a:solidFill>
              </a:rPr>
            </a:br>
            <a:r>
              <a:rPr lang="uk-UA" sz="3600" b="1" dirty="0" smtClean="0">
                <a:solidFill>
                  <a:srgbClr val="002060"/>
                </a:solidFill>
              </a:rPr>
              <a:t/>
            </a:r>
            <a:br>
              <a:rPr lang="uk-UA" sz="3600" b="1" dirty="0" smtClean="0">
                <a:solidFill>
                  <a:srgbClr val="002060"/>
                </a:solidFill>
              </a:rPr>
            </a:br>
            <a:r>
              <a:rPr lang="uk-UA" sz="3600" b="1" u="sng" dirty="0" smtClean="0">
                <a:solidFill>
                  <a:srgbClr val="002060"/>
                </a:solidFill>
              </a:rPr>
              <a:t>ІІ місце конкурс</a:t>
            </a:r>
            <a:r>
              <a:rPr lang="uk-UA" sz="3600" b="1" dirty="0" smtClean="0">
                <a:solidFill>
                  <a:srgbClr val="002060"/>
                </a:solidFill>
              </a:rPr>
              <a:t>  «</a:t>
            </a:r>
            <a:r>
              <a:rPr lang="uk-UA" sz="3600" b="1" dirty="0" err="1" smtClean="0">
                <a:solidFill>
                  <a:srgbClr val="002060"/>
                </a:solidFill>
              </a:rPr>
              <a:t>Впоряд</a:t>
            </a:r>
            <a:r>
              <a:rPr lang="uk-UA" sz="3600" b="1" dirty="0" smtClean="0">
                <a:solidFill>
                  <a:srgbClr val="002060"/>
                </a:solidFill>
              </a:rPr>
              <a:t>» (обов'язкове та творче завдання) огляд строю та стройової пісні</a:t>
            </a:r>
            <a:br>
              <a:rPr lang="uk-UA" sz="3600" b="1" dirty="0" smtClean="0">
                <a:solidFill>
                  <a:srgbClr val="002060"/>
                </a:solidFill>
              </a:rPr>
            </a:br>
            <a:r>
              <a:rPr lang="uk-UA" sz="3600" b="1" dirty="0" smtClean="0">
                <a:solidFill>
                  <a:srgbClr val="002060"/>
                </a:solidFill>
              </a:rPr>
              <a:t/>
            </a:r>
            <a:br>
              <a:rPr lang="uk-UA" sz="3600" b="1" dirty="0" smtClean="0">
                <a:solidFill>
                  <a:srgbClr val="002060"/>
                </a:solidFill>
              </a:rPr>
            </a:br>
            <a:r>
              <a:rPr lang="uk-UA" sz="3600" b="1" u="sng" dirty="0" smtClean="0">
                <a:solidFill>
                  <a:srgbClr val="002060"/>
                </a:solidFill>
              </a:rPr>
              <a:t>ІІІ місце конкурс</a:t>
            </a:r>
            <a:r>
              <a:rPr lang="uk-UA" sz="3600" b="1" dirty="0" smtClean="0">
                <a:solidFill>
                  <a:srgbClr val="002060"/>
                </a:solidFill>
              </a:rPr>
              <a:t>  «Ватра» представлення творчо-мистецької композиції</a:t>
            </a:r>
            <a:endParaRPr lang="ru-RU" sz="3600" b="1" dirty="0">
              <a:solidFill>
                <a:srgbClr val="00206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67511" y="4114800"/>
            <a:ext cx="11424225" cy="2743199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461" t="17720" r="3714"/>
          <a:stretch/>
        </p:blipFill>
        <p:spPr>
          <a:xfrm>
            <a:off x="5177642" y="3296653"/>
            <a:ext cx="6914094" cy="3465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450710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3504" y="767419"/>
            <a:ext cx="10333201" cy="3355848"/>
          </a:xfrm>
        </p:spPr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313" t="20877" r="18087" b="11228"/>
          <a:stretch/>
        </p:blipFill>
        <p:spPr>
          <a:xfrm>
            <a:off x="84221" y="190474"/>
            <a:ext cx="6148136" cy="653314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9474" b="27719"/>
          <a:stretch/>
        </p:blipFill>
        <p:spPr>
          <a:xfrm>
            <a:off x="6376737" y="190474"/>
            <a:ext cx="5715000" cy="6533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910668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67512" y="469231"/>
            <a:ext cx="10716768" cy="6196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139186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6778" y="168443"/>
            <a:ext cx="10780776" cy="962526"/>
          </a:xfrm>
        </p:spPr>
        <p:txBody>
          <a:bodyPr>
            <a:normAutofit fontScale="90000"/>
          </a:bodyPr>
          <a:lstStyle/>
          <a:p>
            <a:pPr algn="ctr"/>
            <a:r>
              <a:rPr lang="uk-UA" sz="4000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І місце в обласних змаганнях </a:t>
            </a:r>
            <a:br>
              <a:rPr lang="uk-UA" sz="4000" dirty="0" smtClean="0">
                <a:solidFill>
                  <a:srgbClr val="FFFF00"/>
                </a:solidFill>
                <a:latin typeface="Arial Black" panose="020B0A04020102020204" pitchFamily="34" charset="0"/>
              </a:rPr>
            </a:br>
            <a:r>
              <a:rPr lang="uk-UA" sz="4000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«Нащадки козацької слави» </a:t>
            </a:r>
            <a:endParaRPr lang="ru-RU" sz="4000" dirty="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67512" y="1275346"/>
            <a:ext cx="11111404" cy="5474369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412" t="18246" r="3246" b="18246"/>
          <a:stretch/>
        </p:blipFill>
        <p:spPr>
          <a:xfrm>
            <a:off x="148471" y="1275345"/>
            <a:ext cx="7529843" cy="547437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2105"/>
          <a:stretch/>
        </p:blipFill>
        <p:spPr>
          <a:xfrm>
            <a:off x="7856620" y="1275344"/>
            <a:ext cx="4263029" cy="5474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718176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9441" y="204537"/>
            <a:ext cx="10780776" cy="1034716"/>
          </a:xfrm>
        </p:spPr>
        <p:txBody>
          <a:bodyPr>
            <a:normAutofit/>
          </a:bodyPr>
          <a:lstStyle/>
          <a:p>
            <a:pPr algn="ctr"/>
            <a:r>
              <a:rPr lang="uk-UA" sz="3600" b="1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І місце в обласних змаганнях </a:t>
            </a:r>
            <a:br>
              <a:rPr lang="uk-UA" sz="3600" b="1" dirty="0" smtClean="0">
                <a:solidFill>
                  <a:srgbClr val="FFFF00"/>
                </a:solidFill>
                <a:latin typeface="Arial Black" panose="020B0A04020102020204" pitchFamily="34" charset="0"/>
              </a:rPr>
            </a:br>
            <a:r>
              <a:rPr lang="uk-UA" sz="3600" b="1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«Олімпійське лелеченя»</a:t>
            </a:r>
            <a:endParaRPr lang="ru-RU" sz="3600" b="1" dirty="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20316" y="1239253"/>
            <a:ext cx="11935326" cy="5498431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069" t="4211" r="4693" b="3684"/>
          <a:stretch/>
        </p:blipFill>
        <p:spPr>
          <a:xfrm>
            <a:off x="120315" y="1239251"/>
            <a:ext cx="7315200" cy="549843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826" r="12652"/>
          <a:stretch/>
        </p:blipFill>
        <p:spPr>
          <a:xfrm>
            <a:off x="7591927" y="1239251"/>
            <a:ext cx="4463716" cy="5498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621239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3504" y="397042"/>
            <a:ext cx="10780776" cy="6460958"/>
          </a:xfrm>
        </p:spPr>
        <p:txBody>
          <a:bodyPr>
            <a:normAutofit/>
          </a:bodyPr>
          <a:lstStyle/>
          <a:p>
            <a:pPr algn="ctr"/>
            <a:r>
              <a:rPr lang="uk-UA" sz="4000" b="1" dirty="0" smtClean="0"/>
              <a:t>І місце в </a:t>
            </a:r>
            <a:r>
              <a:rPr lang="en-US" sz="4000" b="1" dirty="0" smtClean="0"/>
              <a:t>V </a:t>
            </a:r>
            <a:r>
              <a:rPr lang="uk-UA" sz="4000" b="1" dirty="0" smtClean="0"/>
              <a:t>спартакіаді школярів України з баскетболу</a:t>
            </a:r>
            <a:br>
              <a:rPr lang="uk-UA" sz="4000" b="1" dirty="0" smtClean="0"/>
            </a:br>
            <a:r>
              <a:rPr lang="uk-UA" sz="4000" b="1" dirty="0" smtClean="0"/>
              <a:t/>
            </a:r>
            <a:br>
              <a:rPr lang="uk-UA" sz="4000" b="1" dirty="0" smtClean="0"/>
            </a:br>
            <a:r>
              <a:rPr lang="uk-UA" sz="4000" b="1" dirty="0" smtClean="0"/>
              <a:t>І місце Чемпіонату України шкільної баскетбольної ліги 3*3 </a:t>
            </a:r>
            <a:br>
              <a:rPr lang="uk-UA" sz="4000" b="1" dirty="0" smtClean="0"/>
            </a:br>
            <a:r>
              <a:rPr lang="uk-UA" sz="4000" b="1" dirty="0" smtClean="0"/>
              <a:t/>
            </a:r>
            <a:br>
              <a:rPr lang="uk-UA" sz="4000" b="1" dirty="0" smtClean="0"/>
            </a:br>
            <a:r>
              <a:rPr lang="uk-UA" sz="4000" b="1" dirty="0" smtClean="0"/>
              <a:t>І місце Всеукраїнська юнацька баскетбольна ліга (1999 </a:t>
            </a:r>
            <a:r>
              <a:rPr lang="uk-UA" sz="4000" b="1" dirty="0" err="1" smtClean="0"/>
              <a:t>р.н</a:t>
            </a:r>
            <a:r>
              <a:rPr lang="uk-UA" sz="4000" b="1" dirty="0" smtClean="0"/>
              <a:t>.- 2000 </a:t>
            </a:r>
            <a:r>
              <a:rPr lang="uk-UA" sz="4000" b="1" dirty="0" err="1" smtClean="0"/>
              <a:t>р.н</a:t>
            </a:r>
            <a:r>
              <a:rPr lang="uk-UA" sz="4000" b="1" dirty="0" smtClean="0"/>
              <a:t>.)</a:t>
            </a:r>
            <a:br>
              <a:rPr lang="uk-UA" sz="4000" b="1" dirty="0" smtClean="0"/>
            </a:br>
            <a:r>
              <a:rPr lang="uk-UA" sz="4000" b="1" dirty="0" smtClean="0"/>
              <a:t/>
            </a:r>
            <a:br>
              <a:rPr lang="uk-UA" sz="4000" b="1" dirty="0" smtClean="0"/>
            </a:br>
            <a:r>
              <a:rPr lang="uk-UA" sz="4000" b="1" dirty="0" smtClean="0"/>
              <a:t>І місце Всеукраїнська юнацька баскетбольна ліга (2002 </a:t>
            </a:r>
            <a:r>
              <a:rPr lang="uk-UA" sz="4000" b="1" dirty="0" err="1" smtClean="0"/>
              <a:t>р.н</a:t>
            </a:r>
            <a:r>
              <a:rPr lang="uk-UA" sz="4000" b="1" dirty="0" smtClean="0"/>
              <a:t>.)</a:t>
            </a:r>
            <a:br>
              <a:rPr lang="uk-UA" sz="4000" b="1" dirty="0" smtClean="0"/>
            </a:br>
            <a:r>
              <a:rPr lang="uk-UA" sz="4000" b="1" dirty="0" smtClean="0"/>
              <a:t/>
            </a:r>
            <a:br>
              <a:rPr lang="uk-UA" sz="4000" b="1" dirty="0" smtClean="0"/>
            </a:br>
            <a:endParaRPr lang="ru-RU" sz="4000" b="1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426464" y="7122694"/>
            <a:ext cx="9134856" cy="11336530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0718048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67512" y="4204209"/>
            <a:ext cx="9226296" cy="54970"/>
          </a:xfrm>
        </p:spPr>
        <p:txBody>
          <a:bodyPr>
            <a:normAutofit fontScale="25000" lnSpcReduction="20000"/>
          </a:bodyPr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9517" t="33158" r="8246" b="11228"/>
          <a:stretch/>
        </p:blipFill>
        <p:spPr>
          <a:xfrm>
            <a:off x="113258" y="67813"/>
            <a:ext cx="6605337" cy="409592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2281" r="23099" b="16315"/>
          <a:stretch/>
        </p:blipFill>
        <p:spPr>
          <a:xfrm>
            <a:off x="6228348" y="2478506"/>
            <a:ext cx="5875420" cy="4311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681972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4695" y="168443"/>
            <a:ext cx="11957143" cy="926431"/>
          </a:xfrm>
        </p:spPr>
        <p:txBody>
          <a:bodyPr>
            <a:normAutofit/>
          </a:bodyPr>
          <a:lstStyle/>
          <a:p>
            <a:pPr algn="ctr"/>
            <a:r>
              <a:rPr lang="uk-UA" sz="3200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ІІІ місце у Всеукраїнському конкурсі на кращий урок фізичної культури та урок з елементами футболу</a:t>
            </a:r>
            <a:endParaRPr lang="ru-RU" sz="3200" dirty="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64695" y="1624262"/>
            <a:ext cx="11802979" cy="5137485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4881" r="18181"/>
          <a:stretch/>
        </p:blipFill>
        <p:spPr>
          <a:xfrm>
            <a:off x="90236" y="1094874"/>
            <a:ext cx="5727032" cy="571800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938" t="7544" r="39824"/>
          <a:stretch/>
        </p:blipFill>
        <p:spPr>
          <a:xfrm>
            <a:off x="6280485" y="1094874"/>
            <a:ext cx="5787190" cy="5718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709560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360947"/>
            <a:ext cx="10780776" cy="1864895"/>
          </a:xfrm>
        </p:spPr>
        <p:txBody>
          <a:bodyPr>
            <a:normAutofit fontScale="90000"/>
          </a:bodyPr>
          <a:lstStyle/>
          <a:p>
            <a:r>
              <a:rPr lang="uk-UA" sz="2800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                   Обласні змагання </a:t>
            </a:r>
            <a:br>
              <a:rPr lang="uk-UA" sz="2800" dirty="0" smtClean="0">
                <a:solidFill>
                  <a:srgbClr val="FFFF00"/>
                </a:solidFill>
                <a:latin typeface="Arial Black" panose="020B0A04020102020204" pitchFamily="34" charset="0"/>
              </a:rPr>
            </a:br>
            <a:r>
              <a:rPr lang="uk-UA" sz="2800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          «Тато, мама, Я - спортивна сім'я»</a:t>
            </a:r>
            <a:br>
              <a:rPr lang="uk-UA" sz="2800" dirty="0" smtClean="0">
                <a:solidFill>
                  <a:srgbClr val="FFFF00"/>
                </a:solidFill>
                <a:latin typeface="Arial Black" panose="020B0A04020102020204" pitchFamily="34" charset="0"/>
              </a:rPr>
            </a:br>
            <a:r>
              <a:rPr lang="uk-UA" sz="2800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/>
            </a:r>
            <a:br>
              <a:rPr lang="uk-UA" sz="2800" dirty="0" smtClean="0">
                <a:solidFill>
                  <a:srgbClr val="FFFF00"/>
                </a:solidFill>
                <a:latin typeface="Arial Black" panose="020B0A04020102020204" pitchFamily="34" charset="0"/>
              </a:rPr>
            </a:br>
            <a:r>
              <a:rPr lang="uk-UA" sz="2800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сім'я </a:t>
            </a:r>
            <a:r>
              <a:rPr lang="uk-UA" sz="2800" dirty="0" err="1" smtClean="0">
                <a:solidFill>
                  <a:srgbClr val="FFFF00"/>
                </a:solidFill>
                <a:latin typeface="Arial Black" panose="020B0A04020102020204" pitchFamily="34" charset="0"/>
              </a:rPr>
              <a:t>Шульженок</a:t>
            </a:r>
            <a:r>
              <a:rPr lang="uk-UA" sz="2800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    І місце</a:t>
            </a:r>
            <a:br>
              <a:rPr lang="uk-UA" sz="2800" dirty="0" smtClean="0">
                <a:solidFill>
                  <a:srgbClr val="FFFF00"/>
                </a:solidFill>
                <a:latin typeface="Arial Black" panose="020B0A04020102020204" pitchFamily="34" charset="0"/>
              </a:rPr>
            </a:br>
            <a:r>
              <a:rPr lang="uk-UA" sz="2800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сім'я </a:t>
            </a:r>
            <a:r>
              <a:rPr lang="uk-UA" sz="2800" dirty="0" err="1" smtClean="0">
                <a:solidFill>
                  <a:srgbClr val="FFFF00"/>
                </a:solidFill>
                <a:latin typeface="Arial Black" panose="020B0A04020102020204" pitchFamily="34" charset="0"/>
              </a:rPr>
              <a:t>Шамонаєвих</a:t>
            </a:r>
            <a:r>
              <a:rPr lang="uk-UA" sz="2800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  ІІ місце</a:t>
            </a:r>
            <a:br>
              <a:rPr lang="uk-UA" sz="2800" dirty="0" smtClean="0">
                <a:solidFill>
                  <a:srgbClr val="FFFF00"/>
                </a:solidFill>
                <a:latin typeface="Arial Black" panose="020B0A04020102020204" pitchFamily="34" charset="0"/>
              </a:rPr>
            </a:br>
            <a:r>
              <a:rPr lang="uk-UA" sz="2800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сім'я </a:t>
            </a:r>
            <a:r>
              <a:rPr lang="uk-UA" sz="2800" dirty="0" err="1" smtClean="0">
                <a:solidFill>
                  <a:srgbClr val="FFFF00"/>
                </a:solidFill>
                <a:latin typeface="Arial Black" panose="020B0A04020102020204" pitchFamily="34" charset="0"/>
              </a:rPr>
              <a:t>Репетуєвих</a:t>
            </a:r>
            <a:r>
              <a:rPr lang="uk-UA" sz="2800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     ІІІ місце</a:t>
            </a:r>
            <a:endParaRPr lang="ru-RU" sz="2800" dirty="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67512" y="3296653"/>
            <a:ext cx="11171562" cy="335681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7939" t="24386" r="9562" b="12281"/>
          <a:stretch/>
        </p:blipFill>
        <p:spPr>
          <a:xfrm>
            <a:off x="5426243" y="1347538"/>
            <a:ext cx="6765758" cy="530592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0438" t="20527" r="21009" b="22455"/>
          <a:stretch/>
        </p:blipFill>
        <p:spPr>
          <a:xfrm>
            <a:off x="72189" y="2743200"/>
            <a:ext cx="5354054" cy="3910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985829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7254" y="0"/>
            <a:ext cx="10780776" cy="1496292"/>
          </a:xfrm>
        </p:spPr>
        <p:txBody>
          <a:bodyPr>
            <a:normAutofit fontScale="90000"/>
          </a:bodyPr>
          <a:lstStyle/>
          <a:p>
            <a:r>
              <a:rPr lang="uk-UA" sz="3200" b="1" dirty="0" err="1" smtClean="0">
                <a:solidFill>
                  <a:srgbClr val="C00000"/>
                </a:solidFill>
                <a:latin typeface="Arial Black" pitchFamily="34" charset="0"/>
              </a:rPr>
              <a:t>Квасова</a:t>
            </a:r>
            <a:r>
              <a:rPr lang="uk-UA" sz="3200" b="1" dirty="0" smtClean="0">
                <a:solidFill>
                  <a:srgbClr val="C00000"/>
                </a:solidFill>
                <a:latin typeface="Arial Black" pitchFamily="34" charset="0"/>
              </a:rPr>
              <a:t> Зоя Василівна </a:t>
            </a:r>
            <a:r>
              <a:rPr lang="uk-UA" sz="3200" b="1" dirty="0" smtClean="0">
                <a:solidFill>
                  <a:srgbClr val="C00000"/>
                </a:solidFill>
              </a:rPr>
              <a:t/>
            </a:r>
            <a:br>
              <a:rPr lang="uk-UA" sz="3200" b="1" dirty="0" smtClean="0">
                <a:solidFill>
                  <a:srgbClr val="C00000"/>
                </a:solidFill>
              </a:rPr>
            </a:br>
            <a:r>
              <a:rPr lang="uk-UA" sz="3200" b="1" dirty="0" smtClean="0">
                <a:solidFill>
                  <a:srgbClr val="C00000"/>
                </a:solidFill>
              </a:rPr>
              <a:t/>
            </a:r>
            <a:br>
              <a:rPr lang="uk-UA" sz="3200" b="1" dirty="0" smtClean="0">
                <a:solidFill>
                  <a:srgbClr val="C00000"/>
                </a:solidFill>
              </a:rPr>
            </a:br>
            <a:r>
              <a:rPr lang="uk-UA" sz="3200" b="1" dirty="0" smtClean="0">
                <a:solidFill>
                  <a:srgbClr val="C00000"/>
                </a:solidFill>
                <a:latin typeface="Arial Black" pitchFamily="34" charset="0"/>
              </a:rPr>
              <a:t>Вишня Світлана Олександрівна       </a:t>
            </a:r>
            <a:r>
              <a:rPr lang="uk-UA" sz="3200" b="1" dirty="0" smtClean="0">
                <a:solidFill>
                  <a:srgbClr val="C00000"/>
                </a:solidFill>
              </a:rPr>
              <a:t/>
            </a:r>
            <a:br>
              <a:rPr lang="uk-UA" sz="3200" b="1" dirty="0" smtClean="0">
                <a:solidFill>
                  <a:srgbClr val="C00000"/>
                </a:solidFill>
              </a:rPr>
            </a:br>
            <a:r>
              <a:rPr lang="uk-UA" sz="3200" b="1" dirty="0" smtClean="0">
                <a:solidFill>
                  <a:srgbClr val="C00000"/>
                </a:solidFill>
              </a:rPr>
              <a:t>             </a:t>
            </a:r>
            <a:r>
              <a:rPr lang="uk-UA" sz="3200" b="1" dirty="0" smtClean="0">
                <a:solidFill>
                  <a:srgbClr val="002060"/>
                </a:solidFill>
              </a:rPr>
              <a:t>увійшли до</a:t>
            </a:r>
            <a:r>
              <a:rPr lang="uk-UA" sz="3200" dirty="0" smtClean="0"/>
              <a:t> </a:t>
            </a:r>
            <a:r>
              <a:rPr lang="uk-UA" sz="3200" b="1" dirty="0" smtClean="0">
                <a:solidFill>
                  <a:srgbClr val="002060"/>
                </a:solidFill>
              </a:rPr>
              <a:t>книги</a:t>
            </a:r>
            <a:r>
              <a:rPr lang="uk-UA" sz="3200" dirty="0" smtClean="0"/>
              <a:t>  </a:t>
            </a:r>
            <a:r>
              <a:rPr lang="uk-UA" sz="3200" b="1" dirty="0" err="1" smtClean="0">
                <a:solidFill>
                  <a:srgbClr val="FFFF00"/>
                </a:solidFill>
              </a:rPr>
              <a:t>“Знамениті</a:t>
            </a:r>
            <a:r>
              <a:rPr lang="uk-UA" sz="3200" b="1" dirty="0" smtClean="0">
                <a:solidFill>
                  <a:srgbClr val="FFFF00"/>
                </a:solidFill>
              </a:rPr>
              <a:t> імена </a:t>
            </a:r>
            <a:r>
              <a:rPr lang="uk-UA" sz="3200" b="1" dirty="0" err="1" smtClean="0">
                <a:solidFill>
                  <a:srgbClr val="FFFF00"/>
                </a:solidFill>
              </a:rPr>
              <a:t>Одещини”</a:t>
            </a:r>
            <a:endParaRPr lang="ru-RU" sz="3200" b="1" dirty="0">
              <a:solidFill>
                <a:srgbClr val="FFFF0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752602" y="1911926"/>
            <a:ext cx="6745185" cy="4726379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5" name="Рисунок 4" descr="DSC00619.JPG"/>
          <p:cNvPicPr>
            <a:picLocks noChangeAspect="1"/>
          </p:cNvPicPr>
          <p:nvPr/>
        </p:nvPicPr>
        <p:blipFill>
          <a:blip r:embed="rId2" cstate="print"/>
          <a:srcRect l="5671" t="15930" r="5108" b="14112"/>
          <a:stretch>
            <a:fillRect/>
          </a:stretch>
        </p:blipFill>
        <p:spPr>
          <a:xfrm>
            <a:off x="1116280" y="1508166"/>
            <a:ext cx="9417133" cy="5201392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112168" y="2630905"/>
            <a:ext cx="5502443" cy="5307932"/>
          </a:xfrm>
        </p:spPr>
        <p:txBody>
          <a:bodyPr>
            <a:noAutofit/>
          </a:bodyPr>
          <a:lstStyle/>
          <a:p>
            <a:r>
              <a:rPr lang="ru-RU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ru-RU" sz="6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ru-RU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ru-RU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/>
            </a:r>
            <a:br>
              <a:rPr lang="ru-RU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</a:br>
            <a:r>
              <a:rPr lang="ru-RU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/>
            </a:r>
            <a:br>
              <a:rPr lang="ru-RU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</a:br>
            <a:r>
              <a:rPr lang="ru-RU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/>
            </a:r>
            <a:br>
              <a:rPr lang="ru-RU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</a:br>
            <a:r>
              <a:rPr lang="ru-RU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                                                     </a:t>
            </a:r>
            <a:endParaRPr lang="ru-RU" sz="4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907483" y="2967335"/>
            <a:ext cx="37702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endParaRPr lang="ru-RU" sz="54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96253" y="306679"/>
            <a:ext cx="11810995" cy="46484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uk-UA" sz="4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Науково </a:t>
            </a:r>
            <a:r>
              <a:rPr lang="uk-UA" sz="40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методична </a:t>
            </a:r>
            <a:r>
              <a:rPr lang="uk-UA" sz="4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тема</a:t>
            </a:r>
            <a:r>
              <a:rPr lang="uk-UA" sz="40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uk-UA" sz="4000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Проблема кафедри фізичної культури</a:t>
            </a:r>
            <a:endParaRPr lang="ru-RU" sz="4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uk-UA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Продовжено тему «Формування основи для забезпечення всебічного розвитку здоров’я учнів, а також підвищення рівня фізичної підготовки, рухових навичок, умінь та пов’язаних із ними знань, користуючись методами диференційованого підходу у навчанні» </a:t>
            </a:r>
            <a:endParaRPr lang="ru-RU" sz="3200" b="1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uk-UA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400" b="1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421" t="22807" r="4427" b="-1"/>
          <a:stretch/>
        </p:blipFill>
        <p:spPr>
          <a:xfrm>
            <a:off x="5558588" y="3890665"/>
            <a:ext cx="6485023" cy="2902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8545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3504" y="204537"/>
            <a:ext cx="10780776" cy="998621"/>
          </a:xfrm>
        </p:spPr>
        <p:txBody>
          <a:bodyPr>
            <a:normAutofit fontScale="90000"/>
          </a:bodyPr>
          <a:lstStyle/>
          <a:p>
            <a:pPr algn="ctr"/>
            <a:r>
              <a:rPr lang="uk-UA" sz="4400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Не зупинятись на досягнутому, а завжди рухатись </a:t>
            </a:r>
            <a:r>
              <a:rPr lang="uk-UA" sz="4400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вперед</a:t>
            </a:r>
            <a:r>
              <a:rPr lang="en-US" sz="4400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 </a:t>
            </a:r>
            <a:r>
              <a:rPr lang="uk-UA" sz="4400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 </a:t>
            </a:r>
            <a:r>
              <a:rPr lang="uk-UA" sz="2700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(С.О. Вишня)</a:t>
            </a:r>
            <a:endParaRPr lang="ru-RU" sz="2700" dirty="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 flipH="1">
            <a:off x="1949116" y="6328611"/>
            <a:ext cx="48126" cy="372978"/>
          </a:xfrm>
        </p:spPr>
        <p:txBody>
          <a:bodyPr>
            <a:normAutofit fontScale="85000" lnSpcReduction="20000"/>
          </a:bodyPr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7675" t="12456" r="7587" b="12456"/>
          <a:stretch/>
        </p:blipFill>
        <p:spPr>
          <a:xfrm>
            <a:off x="1675984" y="1258784"/>
            <a:ext cx="8181474" cy="5355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624229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8284" y="120317"/>
            <a:ext cx="12083716" cy="6557210"/>
          </a:xfrm>
        </p:spPr>
        <p:txBody>
          <a:bodyPr>
            <a:noAutofit/>
          </a:bodyPr>
          <a:lstStyle/>
          <a:p>
            <a:pPr algn="ctr"/>
            <a:r>
              <a:rPr lang="uk-UA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									 </a:t>
            </a:r>
            <a:br>
              <a:rPr lang="uk-UA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</a:br>
            <a:r>
              <a:rPr lang="uk-UA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/>
            </a:r>
            <a:br>
              <a:rPr lang="uk-UA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</a:br>
            <a:r>
              <a:rPr lang="uk-UA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/>
            </a:r>
            <a:br>
              <a:rPr lang="uk-UA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</a:br>
            <a:r>
              <a:rPr lang="ru-RU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/>
            </a:r>
            <a:br>
              <a:rPr lang="ru-RU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</a:br>
            <a:r>
              <a:rPr lang="ru-RU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                                                     </a:t>
            </a:r>
            <a:endParaRPr lang="ru-RU" sz="4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108284" y="120317"/>
            <a:ext cx="11921420" cy="6641431"/>
          </a:xfrm>
        </p:spPr>
        <p:txBody>
          <a:bodyPr>
            <a:normAutofit/>
          </a:bodyPr>
          <a:lstStyle/>
          <a:p>
            <a:r>
              <a:rPr lang="uk-UA" sz="5200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           </a:t>
            </a:r>
            <a:r>
              <a:rPr lang="uk-UA" sz="5200" u="sng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Склад кафедри</a:t>
            </a:r>
          </a:p>
          <a:p>
            <a:r>
              <a:rPr lang="uk-UA" sz="36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Вишня Світлана Олександрівна</a:t>
            </a:r>
          </a:p>
          <a:p>
            <a:r>
              <a:rPr lang="uk-UA" sz="24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 </a:t>
            </a:r>
            <a:r>
              <a:rPr lang="uk-UA" dirty="0" smtClean="0">
                <a:solidFill>
                  <a:srgbClr val="0070C0"/>
                </a:solidFill>
                <a:latin typeface="Arial Black" panose="020B0A04020102020204" pitchFamily="34" charset="0"/>
              </a:rPr>
              <a:t>Завідуюча кафедрою, учитель </a:t>
            </a:r>
          </a:p>
          <a:p>
            <a:r>
              <a:rPr lang="uk-UA" dirty="0" smtClean="0">
                <a:solidFill>
                  <a:srgbClr val="0070C0"/>
                </a:solidFill>
                <a:latin typeface="Arial Black" panose="020B0A04020102020204" pitchFamily="34" charset="0"/>
              </a:rPr>
              <a:t>вищої категорії, учитель-методист </a:t>
            </a:r>
          </a:p>
          <a:p>
            <a:r>
              <a:rPr lang="uk-UA" dirty="0" smtClean="0">
                <a:solidFill>
                  <a:srgbClr val="0070C0"/>
                </a:solidFill>
                <a:latin typeface="Arial Black" panose="020B0A04020102020204" pitchFamily="34" charset="0"/>
              </a:rPr>
              <a:t>з фізичної культури, майстер спорту </a:t>
            </a:r>
          </a:p>
          <a:p>
            <a:r>
              <a:rPr lang="uk-UA" dirty="0" smtClean="0">
                <a:solidFill>
                  <a:srgbClr val="0070C0"/>
                </a:solidFill>
                <a:latin typeface="Arial Black" panose="020B0A04020102020204" pitchFamily="34" charset="0"/>
              </a:rPr>
              <a:t>України з боротьби дзюдо. Призер </a:t>
            </a:r>
          </a:p>
          <a:p>
            <a:r>
              <a:rPr lang="uk-UA" dirty="0" smtClean="0">
                <a:solidFill>
                  <a:srgbClr val="0070C0"/>
                </a:solidFill>
                <a:latin typeface="Arial Black" panose="020B0A04020102020204" pitchFamily="34" charset="0"/>
              </a:rPr>
              <a:t>Всеукраїнського фіналу на кращий </a:t>
            </a:r>
          </a:p>
          <a:p>
            <a:r>
              <a:rPr lang="uk-UA" dirty="0" smtClean="0">
                <a:solidFill>
                  <a:srgbClr val="0070C0"/>
                </a:solidFill>
                <a:latin typeface="Arial Black" panose="020B0A04020102020204" pitchFamily="34" charset="0"/>
              </a:rPr>
              <a:t>інноваційний урок фізичної культури</a:t>
            </a:r>
          </a:p>
          <a:p>
            <a:r>
              <a:rPr lang="uk-UA" dirty="0" smtClean="0">
                <a:solidFill>
                  <a:srgbClr val="0070C0"/>
                </a:solidFill>
                <a:latin typeface="Arial Black" panose="020B0A04020102020204" pitchFamily="34" charset="0"/>
              </a:rPr>
              <a:t>та урок з елементами футболу. </a:t>
            </a:r>
          </a:p>
          <a:p>
            <a:r>
              <a:rPr lang="uk-UA" dirty="0" smtClean="0">
                <a:solidFill>
                  <a:srgbClr val="0070C0"/>
                </a:solidFill>
                <a:latin typeface="Arial Black" panose="020B0A04020102020204" pitchFamily="34" charset="0"/>
              </a:rPr>
              <a:t>Лауреат премії Кабінету Міністрів </a:t>
            </a:r>
          </a:p>
          <a:p>
            <a:r>
              <a:rPr lang="uk-UA" dirty="0" smtClean="0">
                <a:solidFill>
                  <a:srgbClr val="0070C0"/>
                </a:solidFill>
                <a:latin typeface="Arial Black" panose="020B0A04020102020204" pitchFamily="34" charset="0"/>
              </a:rPr>
              <a:t>України</a:t>
            </a:r>
          </a:p>
          <a:p>
            <a:endParaRPr lang="uk-UA" dirty="0" smtClean="0">
              <a:solidFill>
                <a:srgbClr val="0070C0"/>
              </a:solidFill>
              <a:latin typeface="Arial Black" panose="020B0A04020102020204" pitchFamily="34" charset="0"/>
            </a:endParaRPr>
          </a:p>
          <a:p>
            <a:endParaRPr lang="uk-UA" dirty="0" smtClean="0">
              <a:solidFill>
                <a:srgbClr val="0070C0"/>
              </a:solidFill>
              <a:latin typeface="Arial Black" panose="020B0A04020102020204" pitchFamily="34" charset="0"/>
            </a:endParaRPr>
          </a:p>
          <a:p>
            <a:endParaRPr lang="uk-UA" dirty="0" smtClean="0">
              <a:solidFill>
                <a:srgbClr val="0070C0"/>
              </a:solidFill>
              <a:latin typeface="Arial Black" panose="020B0A04020102020204" pitchFamily="34" charset="0"/>
            </a:endParaRPr>
          </a:p>
          <a:p>
            <a:endParaRPr lang="uk-UA" dirty="0">
              <a:solidFill>
                <a:srgbClr val="0070C0"/>
              </a:solidFill>
              <a:latin typeface="Arial Black" panose="020B0A040201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615" t="2170" r="13429"/>
          <a:stretch/>
        </p:blipFill>
        <p:spPr>
          <a:xfrm>
            <a:off x="8858992" y="546264"/>
            <a:ext cx="3333008" cy="6092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97331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3504" y="439387"/>
            <a:ext cx="10780776" cy="2018805"/>
          </a:xfrm>
        </p:spPr>
        <p:txBody>
          <a:bodyPr>
            <a:normAutofit fontScale="90000"/>
          </a:bodyPr>
          <a:lstStyle/>
          <a:p>
            <a:r>
              <a:rPr lang="uk-UA" sz="4400" dirty="0" smtClean="0">
                <a:solidFill>
                  <a:srgbClr val="7030A0"/>
                </a:solidFill>
              </a:rPr>
              <a:t> </a:t>
            </a:r>
            <a:r>
              <a:rPr lang="uk-UA" sz="3100" b="1" dirty="0" smtClean="0">
                <a:solidFill>
                  <a:srgbClr val="7030A0"/>
                </a:solidFill>
              </a:rPr>
              <a:t>Тема проблемної роботи над якою працює: </a:t>
            </a:r>
            <a:r>
              <a:rPr lang="uk-UA" sz="4000" b="1" dirty="0" err="1" smtClean="0">
                <a:solidFill>
                  <a:srgbClr val="C00000"/>
                </a:solidFill>
              </a:rPr>
              <a:t>“Виготовлення</a:t>
            </a:r>
            <a:r>
              <a:rPr lang="uk-UA" sz="4000" b="1" dirty="0" smtClean="0">
                <a:solidFill>
                  <a:srgbClr val="C00000"/>
                </a:solidFill>
              </a:rPr>
              <a:t> та використання нестандартного обладнання для розвитку фізичних якостей та формування ключових </a:t>
            </a:r>
            <a:r>
              <a:rPr lang="uk-UA" sz="4000" b="1" dirty="0" err="1" smtClean="0">
                <a:solidFill>
                  <a:srgbClr val="C00000"/>
                </a:solidFill>
              </a:rPr>
              <a:t>компетентностей”</a:t>
            </a:r>
            <a:endParaRPr lang="ru-RU" sz="4000" b="1" dirty="0">
              <a:solidFill>
                <a:srgbClr val="C0000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28125" y="2677887"/>
            <a:ext cx="5970794" cy="4180113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Рисунок 3" descr="IMG_0004.JPG"/>
          <p:cNvPicPr>
            <a:picLocks noChangeAspect="1"/>
          </p:cNvPicPr>
          <p:nvPr/>
        </p:nvPicPr>
        <p:blipFill>
          <a:blip r:embed="rId2" cstate="print"/>
          <a:srcRect t="11385" r="7801" b="3985"/>
          <a:stretch>
            <a:fillRect/>
          </a:stretch>
        </p:blipFill>
        <p:spPr>
          <a:xfrm>
            <a:off x="6780811" y="2161309"/>
            <a:ext cx="5248893" cy="4512623"/>
          </a:xfrm>
          <a:prstGeom prst="rect">
            <a:avLst/>
          </a:prstGeom>
        </p:spPr>
      </p:pic>
      <p:pic>
        <p:nvPicPr>
          <p:cNvPr id="5" name="Рисунок 4" descr="DSC04511.JPG"/>
          <p:cNvPicPr>
            <a:picLocks noChangeAspect="1"/>
          </p:cNvPicPr>
          <p:nvPr/>
        </p:nvPicPr>
        <p:blipFill>
          <a:blip r:embed="rId3"/>
          <a:srcRect l="32824" r="21786" b="22510"/>
          <a:stretch>
            <a:fillRect/>
          </a:stretch>
        </p:blipFill>
        <p:spPr>
          <a:xfrm>
            <a:off x="261257" y="2541319"/>
            <a:ext cx="5866411" cy="3978234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3978" y="288758"/>
            <a:ext cx="10780776" cy="926431"/>
          </a:xfrm>
        </p:spPr>
        <p:txBody>
          <a:bodyPr>
            <a:normAutofit/>
          </a:bodyPr>
          <a:lstStyle/>
          <a:p>
            <a:r>
              <a:rPr lang="uk-UA" sz="4400" dirty="0" err="1" smtClean="0">
                <a:solidFill>
                  <a:srgbClr val="FFFF00"/>
                </a:solidFill>
                <a:latin typeface="Arial Black" panose="020B0A04020102020204" pitchFamily="34" charset="0"/>
              </a:rPr>
              <a:t>Квасова</a:t>
            </a:r>
            <a:r>
              <a:rPr lang="uk-UA" sz="4400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 </a:t>
            </a:r>
            <a:r>
              <a:rPr lang="uk-UA" sz="4400" dirty="0">
                <a:solidFill>
                  <a:srgbClr val="FFFF00"/>
                </a:solidFill>
                <a:latin typeface="Arial Black" panose="020B0A04020102020204" pitchFamily="34" charset="0"/>
              </a:rPr>
              <a:t>З</a:t>
            </a:r>
            <a:r>
              <a:rPr lang="uk-UA" sz="4400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оя Василівна</a:t>
            </a:r>
            <a:endParaRPr lang="ru-RU" sz="4400" dirty="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254" y="1215189"/>
            <a:ext cx="7868652" cy="5534527"/>
          </a:xfrm>
        </p:spPr>
        <p:txBody>
          <a:bodyPr/>
          <a:lstStyle/>
          <a:p>
            <a:endParaRPr lang="uk-UA" b="1" dirty="0">
              <a:solidFill>
                <a:srgbClr val="0070C0"/>
              </a:solidFill>
              <a:latin typeface="Arial Black" panose="020B0A04020102020204" pitchFamily="34" charset="0"/>
            </a:endParaRPr>
          </a:p>
          <a:p>
            <a:r>
              <a:rPr lang="uk-UA" b="1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Учитель вищої категорії, </a:t>
            </a:r>
          </a:p>
          <a:p>
            <a:r>
              <a:rPr lang="uk-UA" b="1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старший учитель, вчитель-</a:t>
            </a:r>
          </a:p>
          <a:p>
            <a:r>
              <a:rPr lang="uk-UA" b="1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методист, відмінник освіти. </a:t>
            </a:r>
          </a:p>
          <a:p>
            <a:r>
              <a:rPr lang="uk-UA" b="1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Викладає фізичну культуру та </a:t>
            </a:r>
          </a:p>
          <a:p>
            <a:r>
              <a:rPr lang="uk-UA" b="1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«Захист Вітчизни</a:t>
            </a:r>
            <a:r>
              <a:rPr lang="uk-UA" b="1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»</a:t>
            </a:r>
          </a:p>
          <a:p>
            <a:r>
              <a:rPr lang="uk-UA" sz="2800" b="1" dirty="0" smtClean="0">
                <a:solidFill>
                  <a:srgbClr val="7030A0"/>
                </a:solidFill>
                <a:latin typeface="Arial Black" panose="020B0A04020102020204" pitchFamily="34" charset="0"/>
              </a:rPr>
              <a:t>Тема проблемної роботи: </a:t>
            </a:r>
            <a:r>
              <a:rPr lang="uk-UA" b="1" dirty="0" err="1" smtClean="0">
                <a:solidFill>
                  <a:srgbClr val="C00000"/>
                </a:solidFill>
                <a:latin typeface="Arial Black" panose="020B0A04020102020204" pitchFamily="34" charset="0"/>
              </a:rPr>
              <a:t>“Впровадження</a:t>
            </a:r>
            <a:r>
              <a:rPr lang="uk-UA" b="1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 інноваційних методів на уроках фізичної </a:t>
            </a:r>
            <a:r>
              <a:rPr lang="uk-UA" b="1" dirty="0" err="1" smtClean="0">
                <a:solidFill>
                  <a:srgbClr val="C00000"/>
                </a:solidFill>
                <a:latin typeface="Arial Black" panose="020B0A04020102020204" pitchFamily="34" charset="0"/>
              </a:rPr>
              <a:t>культури”</a:t>
            </a:r>
            <a:endParaRPr lang="ru-RU" b="1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4" name="Рисунок 3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9140" t="27363" b="15928"/>
          <a:stretch/>
        </p:blipFill>
        <p:spPr>
          <a:xfrm>
            <a:off x="7844589" y="1215190"/>
            <a:ext cx="4259179" cy="5534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666822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44379"/>
            <a:ext cx="11384280" cy="709863"/>
          </a:xfrm>
        </p:spPr>
        <p:txBody>
          <a:bodyPr>
            <a:normAutofit/>
          </a:bodyPr>
          <a:lstStyle/>
          <a:p>
            <a:r>
              <a:rPr lang="uk-UA" sz="4400" b="1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         </a:t>
            </a:r>
            <a:r>
              <a:rPr lang="uk-UA" sz="4400" b="1" dirty="0" err="1" smtClean="0">
                <a:solidFill>
                  <a:srgbClr val="FFFF00"/>
                </a:solidFill>
                <a:latin typeface="Arial Black" panose="020B0A04020102020204" pitchFamily="34" charset="0"/>
              </a:rPr>
              <a:t>Понько</a:t>
            </a:r>
            <a:r>
              <a:rPr lang="uk-UA" sz="4400" b="1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 Володимир Іванович</a:t>
            </a:r>
            <a:endParaRPr lang="ru-RU" sz="4400" b="1" dirty="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67512" y="854242"/>
            <a:ext cx="7610214" cy="4995887"/>
          </a:xfrm>
        </p:spPr>
        <p:txBody>
          <a:bodyPr>
            <a:normAutofit fontScale="92500" lnSpcReduction="20000"/>
          </a:bodyPr>
          <a:lstStyle/>
          <a:p>
            <a:r>
              <a:rPr lang="uk-UA" b="1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Учитель </a:t>
            </a:r>
            <a:r>
              <a:rPr lang="uk-UA" b="1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вищої категорії, </a:t>
            </a:r>
          </a:p>
          <a:p>
            <a:r>
              <a:rPr lang="uk-UA" b="1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старший учитель, тренер </a:t>
            </a:r>
          </a:p>
          <a:p>
            <a:r>
              <a:rPr lang="uk-UA" b="1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шкільної спортивної секції з </a:t>
            </a:r>
          </a:p>
          <a:p>
            <a:r>
              <a:rPr lang="uk-UA" b="1" dirty="0">
                <a:solidFill>
                  <a:srgbClr val="002060"/>
                </a:solidFill>
                <a:latin typeface="Arial Black" panose="020B0A04020102020204" pitchFamily="34" charset="0"/>
              </a:rPr>
              <a:t>б</a:t>
            </a:r>
            <a:r>
              <a:rPr lang="uk-UA" b="1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аскетболу. Його учні </a:t>
            </a:r>
          </a:p>
          <a:p>
            <a:r>
              <a:rPr lang="uk-UA" b="1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багаторазові переможці </a:t>
            </a:r>
          </a:p>
          <a:p>
            <a:r>
              <a:rPr lang="uk-UA" b="1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чемпіонатів України та </a:t>
            </a:r>
          </a:p>
          <a:p>
            <a:r>
              <a:rPr lang="uk-UA" b="1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міжнародних змагань з </a:t>
            </a:r>
          </a:p>
          <a:p>
            <a:r>
              <a:rPr lang="uk-UA" b="1" dirty="0">
                <a:solidFill>
                  <a:srgbClr val="002060"/>
                </a:solidFill>
                <a:latin typeface="Arial Black" panose="020B0A04020102020204" pitchFamily="34" charset="0"/>
              </a:rPr>
              <a:t>б</a:t>
            </a:r>
            <a:r>
              <a:rPr lang="uk-UA" b="1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аскетболу</a:t>
            </a:r>
            <a:r>
              <a:rPr lang="uk-UA" b="1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.</a:t>
            </a:r>
          </a:p>
          <a:p>
            <a:r>
              <a:rPr lang="uk-UA" sz="2800" b="1" dirty="0" smtClean="0">
                <a:solidFill>
                  <a:srgbClr val="7030A0"/>
                </a:solidFill>
                <a:latin typeface="Arial Black" panose="020B0A04020102020204" pitchFamily="34" charset="0"/>
              </a:rPr>
              <a:t>Тема проблемної роботи:</a:t>
            </a:r>
          </a:p>
          <a:p>
            <a:r>
              <a:rPr lang="uk-UA" sz="2800" b="1" dirty="0" err="1" smtClean="0">
                <a:solidFill>
                  <a:srgbClr val="C00000"/>
                </a:solidFill>
                <a:latin typeface="Arial Black" panose="020B0A04020102020204" pitchFamily="34" charset="0"/>
              </a:rPr>
              <a:t>“Зміст</a:t>
            </a:r>
            <a:r>
              <a:rPr lang="uk-UA" sz="2800" b="1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 та методика навчання рухових дій учнів під час вивчення модуля </a:t>
            </a:r>
            <a:r>
              <a:rPr lang="uk-UA" sz="2800" b="1" dirty="0" err="1" smtClean="0">
                <a:solidFill>
                  <a:srgbClr val="C00000"/>
                </a:solidFill>
                <a:latin typeface="Arial Black" panose="020B0A04020102020204" pitchFamily="34" charset="0"/>
              </a:rPr>
              <a:t>баскетбол”</a:t>
            </a:r>
            <a:endParaRPr lang="ru-RU" sz="2800" b="1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9" name="Picture 5" descr="http://khimik.com.ua/media/com_joomleague/persons/khimik2000/ponko640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796" t="10783"/>
          <a:stretch/>
        </p:blipFill>
        <p:spPr bwMode="auto">
          <a:xfrm>
            <a:off x="8277726" y="854241"/>
            <a:ext cx="3801979" cy="5919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2478142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3504" y="84221"/>
            <a:ext cx="10780776" cy="721895"/>
          </a:xfrm>
        </p:spPr>
        <p:txBody>
          <a:bodyPr>
            <a:normAutofit/>
          </a:bodyPr>
          <a:lstStyle/>
          <a:p>
            <a:r>
              <a:rPr lang="uk-UA" sz="4000" b="1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           </a:t>
            </a:r>
            <a:r>
              <a:rPr lang="uk-UA" sz="4000" b="1" dirty="0" err="1" smtClean="0">
                <a:solidFill>
                  <a:srgbClr val="FFFF00"/>
                </a:solidFill>
                <a:latin typeface="Arial Black" panose="020B0A04020102020204" pitchFamily="34" charset="0"/>
              </a:rPr>
              <a:t>Захаренко</a:t>
            </a:r>
            <a:r>
              <a:rPr lang="uk-UA" sz="4000" b="1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 Вадим Сергійович</a:t>
            </a:r>
            <a:endParaRPr lang="ru-RU" sz="4000" b="1" dirty="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8284" y="1491916"/>
            <a:ext cx="11550316" cy="5185610"/>
          </a:xfrm>
        </p:spPr>
        <p:txBody>
          <a:bodyPr>
            <a:normAutofit lnSpcReduction="10000"/>
          </a:bodyPr>
          <a:lstStyle/>
          <a:p>
            <a:r>
              <a:rPr lang="uk-UA" b="1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учитель фізичної</a:t>
            </a:r>
          </a:p>
          <a:p>
            <a:r>
              <a:rPr lang="uk-UA" b="1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культури, керівник гуртка </a:t>
            </a:r>
          </a:p>
          <a:p>
            <a:r>
              <a:rPr lang="uk-UA" b="1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з баскетболу (дівчата), </a:t>
            </a:r>
          </a:p>
          <a:p>
            <a:r>
              <a:rPr lang="uk-UA" b="1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його команда </a:t>
            </a:r>
          </a:p>
          <a:p>
            <a:r>
              <a:rPr lang="uk-UA" b="1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багаторазові переможці </a:t>
            </a:r>
          </a:p>
          <a:p>
            <a:r>
              <a:rPr lang="uk-UA" b="1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міської спартакіади </a:t>
            </a:r>
          </a:p>
          <a:p>
            <a:r>
              <a:rPr lang="uk-UA" b="1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з баскетболу серед дівчат</a:t>
            </a:r>
          </a:p>
          <a:p>
            <a:r>
              <a:rPr lang="uk-UA" sz="2800" b="1" dirty="0" smtClean="0">
                <a:solidFill>
                  <a:srgbClr val="7030A0"/>
                </a:solidFill>
                <a:latin typeface="Arial Black" panose="020B0A04020102020204" pitchFamily="34" charset="0"/>
              </a:rPr>
              <a:t>Тема проблемної роботи:</a:t>
            </a:r>
          </a:p>
          <a:p>
            <a:r>
              <a:rPr lang="uk-UA" sz="2800" b="1" dirty="0" err="1" smtClean="0">
                <a:solidFill>
                  <a:srgbClr val="C00000"/>
                </a:solidFill>
                <a:latin typeface="Arial Black" panose="020B0A04020102020204" pitchFamily="34" charset="0"/>
              </a:rPr>
              <a:t>“Значення</a:t>
            </a:r>
            <a:r>
              <a:rPr lang="uk-UA" sz="2800" b="1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 рухової активності</a:t>
            </a:r>
          </a:p>
          <a:p>
            <a:r>
              <a:rPr lang="uk-UA" sz="2800" b="1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д</a:t>
            </a:r>
            <a:r>
              <a:rPr lang="uk-UA" sz="2800" b="1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ля зміцнення здоров</a:t>
            </a:r>
            <a:r>
              <a:rPr lang="en-US" sz="2800" b="1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`</a:t>
            </a:r>
            <a:r>
              <a:rPr lang="uk-UA" sz="2800" b="1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я” </a:t>
            </a:r>
            <a:endParaRPr lang="uk-UA" sz="2800" b="1" dirty="0" smtClean="0">
              <a:solidFill>
                <a:srgbClr val="C00000"/>
              </a:solidFill>
              <a:latin typeface="Arial Black" panose="020B0A04020102020204" pitchFamily="34" charset="0"/>
            </a:endParaRPr>
          </a:p>
          <a:p>
            <a:endParaRPr lang="uk-UA" dirty="0" smtClean="0"/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273" t="20862" b="1814"/>
          <a:stretch/>
        </p:blipFill>
        <p:spPr>
          <a:xfrm>
            <a:off x="6341424" y="819397"/>
            <a:ext cx="5605154" cy="5942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738931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3504" y="180475"/>
            <a:ext cx="10780776" cy="890336"/>
          </a:xfrm>
        </p:spPr>
        <p:txBody>
          <a:bodyPr>
            <a:normAutofit/>
          </a:bodyPr>
          <a:lstStyle/>
          <a:p>
            <a:r>
              <a:rPr lang="uk-UA" sz="4000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     </a:t>
            </a:r>
            <a:r>
              <a:rPr lang="uk-UA" sz="4400" dirty="0" err="1" smtClean="0">
                <a:solidFill>
                  <a:srgbClr val="FFFF00"/>
                </a:solidFill>
                <a:latin typeface="Arial Black" panose="020B0A04020102020204" pitchFamily="34" charset="0"/>
              </a:rPr>
              <a:t>Резва</a:t>
            </a:r>
            <a:r>
              <a:rPr lang="uk-UA" sz="4400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 </a:t>
            </a:r>
            <a:r>
              <a:rPr lang="uk-UA" sz="4400" dirty="0">
                <a:solidFill>
                  <a:srgbClr val="FFFF00"/>
                </a:solidFill>
                <a:latin typeface="Arial Black" panose="020B0A04020102020204" pitchFamily="34" charset="0"/>
              </a:rPr>
              <a:t>Г</a:t>
            </a:r>
            <a:r>
              <a:rPr lang="uk-UA" sz="4400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анна Олегівна</a:t>
            </a:r>
            <a:endParaRPr lang="ru-RU" sz="4400" dirty="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2662" y="1070811"/>
            <a:ext cx="11742821" cy="5690936"/>
          </a:xfrm>
        </p:spPr>
        <p:txBody>
          <a:bodyPr>
            <a:normAutofit/>
          </a:bodyPr>
          <a:lstStyle/>
          <a:p>
            <a:r>
              <a:rPr lang="uk-UA" sz="36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Учитель фізичної культури. </a:t>
            </a:r>
          </a:p>
          <a:p>
            <a:r>
              <a:rPr lang="uk-UA" sz="36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Майстер спорту України з </a:t>
            </a:r>
          </a:p>
          <a:p>
            <a:r>
              <a:rPr lang="uk-UA" sz="36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вільної боротьби. </a:t>
            </a:r>
          </a:p>
          <a:p>
            <a:r>
              <a:rPr lang="uk-UA" sz="36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Призер ІІ (обласного) етапу </a:t>
            </a:r>
          </a:p>
          <a:p>
            <a:r>
              <a:rPr lang="uk-UA" sz="36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Учитель року-2018 (ІІІ місце</a:t>
            </a:r>
            <a:r>
              <a:rPr lang="uk-UA" sz="36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)</a:t>
            </a:r>
            <a:endParaRPr lang="en-US" sz="3600" dirty="0" smtClean="0">
              <a:solidFill>
                <a:srgbClr val="002060"/>
              </a:solidFill>
              <a:latin typeface="Arial Black" panose="020B0A04020102020204" pitchFamily="34" charset="0"/>
            </a:endParaRPr>
          </a:p>
          <a:p>
            <a:r>
              <a:rPr lang="uk-UA" sz="2800" dirty="0" smtClean="0">
                <a:solidFill>
                  <a:srgbClr val="7030A0"/>
                </a:solidFill>
                <a:latin typeface="Arial Black" panose="020B0A04020102020204" pitchFamily="34" charset="0"/>
              </a:rPr>
              <a:t>Тема проблемної роботи:</a:t>
            </a:r>
          </a:p>
          <a:p>
            <a:r>
              <a:rPr lang="uk-UA" sz="2800" dirty="0" err="1" smtClean="0">
                <a:solidFill>
                  <a:srgbClr val="C00000"/>
                </a:solidFill>
                <a:latin typeface="Arial Black" panose="020B0A04020102020204" pitchFamily="34" charset="0"/>
              </a:rPr>
              <a:t>“Здоров</a:t>
            </a:r>
            <a:r>
              <a:rPr lang="en-US" sz="2800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`</a:t>
            </a:r>
            <a:r>
              <a:rPr lang="uk-UA" sz="2800" dirty="0" err="1" smtClean="0">
                <a:solidFill>
                  <a:srgbClr val="C00000"/>
                </a:solidFill>
                <a:latin typeface="Arial Black" panose="020B0A04020102020204" pitchFamily="34" charset="0"/>
              </a:rPr>
              <a:t>язберігаючі</a:t>
            </a:r>
            <a:r>
              <a:rPr lang="uk-UA" sz="2800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 технології в </a:t>
            </a:r>
          </a:p>
          <a:p>
            <a:r>
              <a:rPr lang="uk-UA" sz="2800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навчально-виховному процесі </a:t>
            </a:r>
          </a:p>
          <a:p>
            <a:r>
              <a:rPr lang="uk-UA" sz="2800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молодших </a:t>
            </a:r>
            <a:r>
              <a:rPr lang="uk-UA" sz="2800" dirty="0" err="1" smtClean="0">
                <a:solidFill>
                  <a:srgbClr val="C00000"/>
                </a:solidFill>
                <a:latin typeface="Arial Black" panose="020B0A04020102020204" pitchFamily="34" charset="0"/>
              </a:rPr>
              <a:t>школярів”</a:t>
            </a:r>
            <a:endParaRPr lang="uk-UA" sz="2800" dirty="0" smtClean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007" t="11580" r="64298" b="19999"/>
          <a:stretch/>
        </p:blipFill>
        <p:spPr>
          <a:xfrm>
            <a:off x="8087096" y="1045029"/>
            <a:ext cx="3908386" cy="571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416449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3504" y="132348"/>
            <a:ext cx="10780776" cy="625642"/>
          </a:xfrm>
        </p:spPr>
        <p:txBody>
          <a:bodyPr>
            <a:normAutofit/>
          </a:bodyPr>
          <a:lstStyle/>
          <a:p>
            <a:r>
              <a:rPr lang="uk-UA" sz="4000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             Досягнення кафедри</a:t>
            </a:r>
            <a:endParaRPr lang="ru-RU" sz="4000" dirty="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0" y="2779295"/>
            <a:ext cx="12079705" cy="3970420"/>
          </a:xfrm>
        </p:spPr>
        <p:txBody>
          <a:bodyPr>
            <a:normAutofit lnSpcReduction="10000"/>
          </a:bodyPr>
          <a:lstStyle/>
          <a:p>
            <a:r>
              <a:rPr lang="uk-UA" b="1" dirty="0" smtClean="0">
                <a:solidFill>
                  <a:srgbClr val="002060"/>
                </a:solidFill>
              </a:rPr>
              <a:t>ІІІ місце у ІІ </a:t>
            </a:r>
          </a:p>
          <a:p>
            <a:r>
              <a:rPr lang="uk-UA" b="1" dirty="0" smtClean="0">
                <a:solidFill>
                  <a:srgbClr val="002060"/>
                </a:solidFill>
              </a:rPr>
              <a:t>(обласному) етапі </a:t>
            </a:r>
          </a:p>
          <a:p>
            <a:r>
              <a:rPr lang="uk-UA" b="1" dirty="0" smtClean="0">
                <a:solidFill>
                  <a:srgbClr val="002060"/>
                </a:solidFill>
              </a:rPr>
              <a:t>Всеукраїнської </a:t>
            </a:r>
          </a:p>
          <a:p>
            <a:r>
              <a:rPr lang="uk-UA" b="1" dirty="0" smtClean="0">
                <a:solidFill>
                  <a:srgbClr val="002060"/>
                </a:solidFill>
              </a:rPr>
              <a:t>дитячо-юнацької </a:t>
            </a:r>
          </a:p>
          <a:p>
            <a:r>
              <a:rPr lang="uk-UA" b="1" dirty="0" smtClean="0">
                <a:solidFill>
                  <a:srgbClr val="002060"/>
                </a:solidFill>
              </a:rPr>
              <a:t>військово-патріотичної гри </a:t>
            </a:r>
          </a:p>
          <a:p>
            <a:r>
              <a:rPr lang="uk-UA" b="1" dirty="0" smtClean="0">
                <a:solidFill>
                  <a:srgbClr val="002060"/>
                </a:solidFill>
              </a:rPr>
              <a:t>«Сокіл» («Джура») серед 23 </a:t>
            </a:r>
          </a:p>
          <a:p>
            <a:r>
              <a:rPr lang="uk-UA" b="1" dirty="0">
                <a:solidFill>
                  <a:srgbClr val="002060"/>
                </a:solidFill>
              </a:rPr>
              <a:t>к</a:t>
            </a:r>
            <a:r>
              <a:rPr lang="uk-UA" b="1" dirty="0" smtClean="0">
                <a:solidFill>
                  <a:srgbClr val="002060"/>
                </a:solidFill>
              </a:rPr>
              <a:t>оманд.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669" t="14031" r="10905" b="12159"/>
          <a:stretch/>
        </p:blipFill>
        <p:spPr>
          <a:xfrm>
            <a:off x="6220326" y="866274"/>
            <a:ext cx="5859379" cy="5883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72935709"/>
      </p:ext>
    </p:extLst>
  </p:cSld>
  <p:clrMapOvr>
    <a:masterClrMapping/>
  </p:clrMapOvr>
</p:sld>
</file>

<file path=ppt/theme/theme1.xml><?xml version="1.0" encoding="utf-8"?>
<a:theme xmlns:a="http://schemas.openxmlformats.org/drawingml/2006/main" name="Метрополия">
  <a:themeElements>
    <a:clrScheme name="Фиолетовый">
      <a:dk1>
        <a:sysClr val="windowText" lastClr="000000"/>
      </a:dk1>
      <a:lt1>
        <a:sysClr val="window" lastClr="FFFFFF"/>
      </a:lt1>
      <a:dk2>
        <a:srgbClr val="373545"/>
      </a:dk2>
      <a:lt2>
        <a:srgbClr val="DCD8DC"/>
      </a:lt2>
      <a:accent1>
        <a:srgbClr val="AD84C6"/>
      </a:accent1>
      <a:accent2>
        <a:srgbClr val="8784C7"/>
      </a:accent2>
      <a:accent3>
        <a:srgbClr val="5D739A"/>
      </a:accent3>
      <a:accent4>
        <a:srgbClr val="6997AF"/>
      </a:accent4>
      <a:accent5>
        <a:srgbClr val="84ACB6"/>
      </a:accent5>
      <a:accent6>
        <a:srgbClr val="6F8183"/>
      </a:accent6>
      <a:hlink>
        <a:srgbClr val="69A020"/>
      </a:hlink>
      <a:folHlink>
        <a:srgbClr val="8C8C8C"/>
      </a:folHlink>
    </a:clrScheme>
    <a:fontScheme name="Century Schoolbook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Метрополия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00000"/>
                <a:lumMod val="110000"/>
              </a:schemeClr>
            </a:gs>
            <a:gs pos="50000">
              <a:schemeClr val="phClr">
                <a:tint val="75000"/>
                <a:satMod val="101000"/>
                <a:lumMod val="105000"/>
              </a:schemeClr>
            </a:gs>
            <a:gs pos="100000">
              <a:schemeClr val="phClr">
                <a:tint val="82000"/>
                <a:satMod val="104000"/>
                <a:lumMod val="105000"/>
              </a:schemeClr>
            </a:gs>
          </a:gsLst>
          <a:lin ang="27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80000"/>
                <a:satMod val="100000"/>
                <a:lumMod val="99000"/>
              </a:schemeClr>
            </a:gs>
          </a:gsLst>
          <a:lin ang="27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Metropolitan" id="{4C5440D6-04D2-4954-96CF-F251137069B2}" vid="{5118000A-40C1-40FE-8820-365222333493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1127</TotalTime>
  <Words>352</Words>
  <Application>Microsoft Office PowerPoint</Application>
  <PresentationFormat>Произвольный</PresentationFormat>
  <Paragraphs>79</Paragraphs>
  <Slides>20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Метрополия</vt:lpstr>
      <vt:lpstr>кафедра фізичної культури та «Захисту Вітчизни»</vt:lpstr>
      <vt:lpstr>                                                            </vt:lpstr>
      <vt:lpstr>                                                                    </vt:lpstr>
      <vt:lpstr> Тема проблемної роботи над якою працює: “Виготовлення та використання нестандартного обладнання для розвитку фізичних якостей та формування ключових компетентностей”</vt:lpstr>
      <vt:lpstr>Квасова Зоя Василівна</vt:lpstr>
      <vt:lpstr>         Понько Володимир Іванович</vt:lpstr>
      <vt:lpstr>           Захаренко Вадим Сергійович</vt:lpstr>
      <vt:lpstr>     Резва Ганна Олегівна</vt:lpstr>
      <vt:lpstr>             Досягнення кафедри</vt:lpstr>
      <vt:lpstr>VІ загальнокомандне місце серед 29 команд на ІІ (обласному) етапі Всеукраїнської дитячо-юнацької військово-патріотичної гри «Сокіл» («Джура»)  ІІ місце конкурс  «Впоряд» (обов'язкове та творче завдання) огляд строю та стройової пісні  ІІІ місце конкурс  «Ватра» представлення творчо-мистецької композиції</vt:lpstr>
      <vt:lpstr>Слайд 11</vt:lpstr>
      <vt:lpstr>Слайд 12</vt:lpstr>
      <vt:lpstr>І місце в обласних змаганнях  «Нащадки козацької слави» </vt:lpstr>
      <vt:lpstr>І місце в обласних змаганнях  «Олімпійське лелеченя»</vt:lpstr>
      <vt:lpstr>І місце в V спартакіаді школярів України з баскетболу  І місце Чемпіонату України шкільної баскетбольної ліги 3*3   І місце Всеукраїнська юнацька баскетбольна ліга (1999 р.н.- 2000 р.н.)  І місце Всеукраїнська юнацька баскетбольна ліга (2002 р.н.)  </vt:lpstr>
      <vt:lpstr>Слайд 16</vt:lpstr>
      <vt:lpstr>ІІІ місце у Всеукраїнському конкурсі на кращий урок фізичної культури та урок з елементами футболу</vt:lpstr>
      <vt:lpstr>                   Обласні змагання            «Тато, мама, Я - спортивна сім'я»  сім'я Шульженок    І місце сім'я Шамонаєвих  ІІ місце сім'я Репетуєвих     ІІІ місце</vt:lpstr>
      <vt:lpstr>Квасова Зоя Василівна   Вишня Світлана Олександрівна                     увійшли до книги  “Знамениті імена Одещини”</vt:lpstr>
      <vt:lpstr>Не зупинятись на досягнутому, а завжди рухатись вперед  (С.О. Вишня)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Форми і методи формування культурі</dc:title>
  <dc:creator>user</dc:creator>
  <cp:lastModifiedBy>Пользователь</cp:lastModifiedBy>
  <cp:revision>106</cp:revision>
  <dcterms:created xsi:type="dcterms:W3CDTF">2015-11-25T08:39:02Z</dcterms:created>
  <dcterms:modified xsi:type="dcterms:W3CDTF">2017-05-09T19:27:44Z</dcterms:modified>
</cp:coreProperties>
</file>