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57" r:id="rId12"/>
    <p:sldId id="270" r:id="rId13"/>
    <p:sldId id="271" r:id="rId14"/>
    <p:sldId id="287" r:id="rId15"/>
    <p:sldId id="278" r:id="rId16"/>
    <p:sldId id="281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390DB-DC2C-49D7-B5D6-415B74755B8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A17A8-E6E2-4ED8-80D4-9C8E6D86DA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20.05.2019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1881" y="1907930"/>
            <a:ext cx="5150224" cy="1876607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ПОРТФОЛІО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55797" y="738554"/>
            <a:ext cx="3709835" cy="1820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Авторська М.П.</a:t>
            </a:r>
            <a:r>
              <a:rPr lang="uk-UA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Гузика</a:t>
            </a: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експериментальна спеціалізована загальноосвітня школа-комплекс 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I-III</a:t>
            </a: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ступенів</a:t>
            </a:r>
            <a:endParaRPr kumimoji="0" lang="ru-RU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5786" y="3479660"/>
            <a:ext cx="3709835" cy="1222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Кафедра математики,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фізики та інформатики</a:t>
            </a:r>
            <a:endParaRPr kumimoji="0" lang="ru-RU" sz="24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>
            <a:spLocks noChangeArrowheads="1"/>
          </p:cNvSpPr>
          <p:nvPr/>
        </p:nvSpPr>
        <p:spPr bwMode="gray">
          <a:xfrm>
            <a:off x="-11430" y="2023049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108" y="2224454"/>
            <a:ext cx="4946651" cy="635000"/>
            <a:chOff x="1728" y="1472"/>
            <a:chExt cx="3116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24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фізики та астрономії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4108" y="3138855"/>
            <a:ext cx="4800603" cy="1392238"/>
            <a:chOff x="1728" y="2048"/>
            <a:chExt cx="3024" cy="877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21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першої категорії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" name="Text Box 62"/>
            <p:cNvSpPr txBox="1">
              <a:spLocks noChangeArrowheads="1"/>
            </p:cNvSpPr>
            <p:nvPr/>
          </p:nvSpPr>
          <p:spPr bwMode="auto">
            <a:xfrm>
              <a:off x="2346" y="2634"/>
              <a:ext cx="13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5F5F5F"/>
                  </a:solidFill>
                </a:rPr>
                <a:t>Стаж – </a:t>
              </a:r>
              <a:r>
                <a:rPr lang="uk-UA" sz="2400" dirty="0" smtClean="0">
                  <a:solidFill>
                    <a:srgbClr val="5F5F5F"/>
                  </a:solidFill>
                </a:rPr>
                <a:t>13 </a:t>
              </a:r>
              <a:r>
                <a:rPr lang="uk-UA" sz="2400" dirty="0" smtClean="0">
                  <a:solidFill>
                    <a:srgbClr val="5F5F5F"/>
                  </a:solidFill>
                </a:rPr>
                <a:t>років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34108" y="4053254"/>
            <a:ext cx="4800600" cy="635000"/>
            <a:chOff x="1728" y="2624"/>
            <a:chExt cx="3024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22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Заголовок 1"/>
          <p:cNvSpPr txBox="1">
            <a:spLocks/>
          </p:cNvSpPr>
          <p:nvPr/>
        </p:nvSpPr>
        <p:spPr>
          <a:xfrm>
            <a:off x="1706227" y="140675"/>
            <a:ext cx="5828780" cy="53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Педагогічний склад кафедри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1307" y="940776"/>
            <a:ext cx="3842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Пилипко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Олена Володимирівна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2" name="Заголовок 1"/>
          <p:cNvSpPr txBox="1">
            <a:spLocks/>
          </p:cNvSpPr>
          <p:nvPr/>
        </p:nvSpPr>
        <p:spPr>
          <a:xfrm>
            <a:off x="5099539" y="5257799"/>
            <a:ext cx="38598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Педагогічне кредо: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2400" dirty="0" smtClean="0"/>
              <a:t>Творити, пробувати, шукати і розвиватися</a:t>
            </a:r>
            <a:endParaRPr kumimoji="0" lang="ru-RU" sz="2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 descr="G:\DropMeFiles_vLMyM\Пилипко Елена Владимир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942" y="1187343"/>
            <a:ext cx="2550658" cy="360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04775"/>
            <a:ext cx="7886700" cy="795801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Мета і завдання кафедри математики, </a:t>
            </a:r>
            <a:b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фізики та інформатики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9" name="Line 3"/>
          <p:cNvSpPr>
            <a:spLocks noChangeShapeType="1"/>
          </p:cNvSpPr>
          <p:nvPr/>
        </p:nvSpPr>
        <p:spPr bwMode="gray">
          <a:xfrm flipV="1">
            <a:off x="676275" y="4152900"/>
            <a:ext cx="8210550" cy="46316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gray">
          <a:xfrm rot="3419336">
            <a:off x="392113" y="3622954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gray">
          <a:xfrm>
            <a:off x="1333499" y="3681691"/>
            <a:ext cx="7553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Активізувати методичну роботу на кафедрі щодо обміну досвідом, опрацьовувати сучасну методичну періодику, брати участь у шкільних методичних семінарах.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gray">
          <a:xfrm>
            <a:off x="447675" y="366581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4" name="Line 8"/>
          <p:cNvSpPr>
            <a:spLocks noChangeShapeType="1"/>
          </p:cNvSpPr>
          <p:nvPr/>
        </p:nvSpPr>
        <p:spPr bwMode="gray">
          <a:xfrm>
            <a:off x="676274" y="1684618"/>
            <a:ext cx="8201025" cy="29882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gray">
          <a:xfrm rot="3419336">
            <a:off x="392112" y="1108356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gray">
          <a:xfrm>
            <a:off x="1314449" y="919443"/>
            <a:ext cx="75819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Забезпечити у новому обсязі засвоєння знань, умінь та навичок з математики, фізики, інформатики відповідно до вимог базових програм міністерства освіти України.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gray">
          <a:xfrm>
            <a:off x="447675" y="115121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gray">
          <a:xfrm>
            <a:off x="676274" y="2522815"/>
            <a:ext cx="8220075" cy="1309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Rectangle 14"/>
          <p:cNvSpPr>
            <a:spLocks noChangeArrowheads="1"/>
          </p:cNvSpPr>
          <p:nvPr/>
        </p:nvSpPr>
        <p:spPr bwMode="gray">
          <a:xfrm rot="3419336">
            <a:off x="392113" y="1946554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gray">
          <a:xfrm>
            <a:off x="1333499" y="2005291"/>
            <a:ext cx="7553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Постійно працювати у напрямку підвищення якості знань, умінь, навичок та успішності учнів з предметів природничого циклу, математики, інформатики.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gray">
          <a:xfrm>
            <a:off x="447675" y="198941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gray">
          <a:xfrm>
            <a:off x="774579" y="3315467"/>
            <a:ext cx="8093196" cy="45719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gray">
          <a:xfrm rot="3419336">
            <a:off x="403104" y="2740793"/>
            <a:ext cx="479425" cy="5207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gray">
          <a:xfrm>
            <a:off x="1344490" y="2809055"/>
            <a:ext cx="7553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Сформувати команди учнів з математики, фізики, інформатики для участі в предметних олімпіадах міського і обласного рівнів.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7" name="Text Box 21"/>
          <p:cNvSpPr txBox="1">
            <a:spLocks noChangeArrowheads="1"/>
          </p:cNvSpPr>
          <p:nvPr/>
        </p:nvSpPr>
        <p:spPr bwMode="gray">
          <a:xfrm>
            <a:off x="506291" y="276460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gray">
          <a:xfrm flipV="1">
            <a:off x="676275" y="4991100"/>
            <a:ext cx="8191500" cy="68541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Rectangle 24"/>
          <p:cNvSpPr>
            <a:spLocks noChangeArrowheads="1"/>
          </p:cNvSpPr>
          <p:nvPr/>
        </p:nvSpPr>
        <p:spPr bwMode="gray">
          <a:xfrm rot="3419336">
            <a:off x="392113" y="4483379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1" name="Text Box 25"/>
          <p:cNvSpPr txBox="1">
            <a:spLocks noChangeArrowheads="1"/>
          </p:cNvSpPr>
          <p:nvPr/>
        </p:nvSpPr>
        <p:spPr bwMode="gray">
          <a:xfrm>
            <a:off x="1314449" y="4294466"/>
            <a:ext cx="7553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Працювати над удосконаленням методики проведення уроків внутрішньо предметного і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міжпредметного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узагальнення за комбінованою системою М. П. </a:t>
            </a:r>
            <a:r>
              <a:rPr lang="uk-UA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Гузика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gray">
          <a:xfrm>
            <a:off x="447675" y="452624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gray">
          <a:xfrm flipV="1">
            <a:off x="723899" y="5850256"/>
            <a:ext cx="8143875" cy="45719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gray">
          <a:xfrm rot="3419336">
            <a:off x="439738" y="5319713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gray">
          <a:xfrm>
            <a:off x="1295399" y="5473700"/>
            <a:ext cx="75533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Забезпечити більш якісну підготовку учнів 9-11 класів до ДПА та ЗНО.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gray">
          <a:xfrm>
            <a:off x="495300" y="536257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gray">
          <a:xfrm flipV="1">
            <a:off x="723900" y="6688456"/>
            <a:ext cx="8153400" cy="45719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gray">
          <a:xfrm rot="3419336">
            <a:off x="439738" y="6157913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gray">
          <a:xfrm>
            <a:off x="1295399" y="6254750"/>
            <a:ext cx="75533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Удосконалювати профільне навчання учнів 10-11 класів з предметів кафедри.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gray">
          <a:xfrm>
            <a:off x="495300" y="620077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33375" y="152814"/>
            <a:ext cx="8497092" cy="616455"/>
          </a:xfrm>
        </p:spPr>
        <p:txBody>
          <a:bodyPr/>
          <a:lstStyle/>
          <a:p>
            <a:pPr algn="ctr"/>
            <a:r>
              <a:rPr lang="uk-UA" b="1" noProof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Організація роботи з самоосвіти</a:t>
            </a:r>
            <a:endParaRPr lang="de-DE" b="1" noProof="1" smtClean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gray">
          <a:xfrm>
            <a:off x="3314700" y="864054"/>
            <a:ext cx="5476874" cy="1164771"/>
          </a:xfrm>
          <a:prstGeom prst="chevron">
            <a:avLst>
              <a:gd name="adj" fmla="val 252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Використання сучасних технологій у структурі  </a:t>
            </a:r>
          </a:p>
          <a:p>
            <a:pPr marL="285750" indent="-285750"/>
            <a:r>
              <a:rPr lang="uk-UA" dirty="0" smtClean="0"/>
              <a:t>уроку як один із шляхів підвищених якості знань </a:t>
            </a:r>
          </a:p>
          <a:p>
            <a:pPr marL="285750" indent="-285750"/>
            <a:r>
              <a:rPr lang="uk-UA" dirty="0" smtClean="0"/>
              <a:t>учнів</a:t>
            </a: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2" name="_color1"/>
          <p:cNvSpPr>
            <a:spLocks noChangeArrowheads="1"/>
          </p:cNvSpPr>
          <p:nvPr/>
        </p:nvSpPr>
        <p:spPr bwMode="gray">
          <a:xfrm>
            <a:off x="261591" y="865217"/>
            <a:ext cx="3243609" cy="1164467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uk-UA" sz="1600" b="1" dirty="0" err="1" smtClean="0"/>
              <a:t>Шкарубська</a:t>
            </a:r>
            <a:r>
              <a:rPr lang="uk-UA" sz="1600" b="1" dirty="0" smtClean="0"/>
              <a:t> Наталя Володимирівна </a:t>
            </a: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17" name="Eingekerbter Richtungspfeil 14"/>
          <p:cNvSpPr/>
          <p:nvPr/>
        </p:nvSpPr>
        <p:spPr bwMode="gray">
          <a:xfrm>
            <a:off x="3314700" y="2149929"/>
            <a:ext cx="5476874" cy="1164771"/>
          </a:xfrm>
          <a:prstGeom prst="chevron">
            <a:avLst>
              <a:gd name="adj" fmla="val 252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Ефективність використання завдань с </a:t>
            </a:r>
          </a:p>
          <a:p>
            <a:pPr marL="285750" indent="-285750"/>
            <a:r>
              <a:rPr lang="uk-UA" dirty="0" smtClean="0"/>
              <a:t>параметрами в класах природничого напрямку.</a:t>
            </a: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8" name="_color1"/>
          <p:cNvSpPr>
            <a:spLocks noChangeArrowheads="1"/>
          </p:cNvSpPr>
          <p:nvPr/>
        </p:nvSpPr>
        <p:spPr bwMode="gray">
          <a:xfrm>
            <a:off x="261591" y="2151092"/>
            <a:ext cx="3243609" cy="1164467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uk-UA" sz="1600" b="1" dirty="0" smtClean="0"/>
              <a:t>Забіла Ольга Володимирівна </a:t>
            </a: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22" name="Eingekerbter Richtungspfeil 14"/>
          <p:cNvSpPr/>
          <p:nvPr/>
        </p:nvSpPr>
        <p:spPr bwMode="gray">
          <a:xfrm>
            <a:off x="3314700" y="3645521"/>
            <a:ext cx="5476874" cy="1164771"/>
          </a:xfrm>
          <a:prstGeom prst="chevron">
            <a:avLst>
              <a:gd name="adj" fmla="val 252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Ефективність використання методу проектів </a:t>
            </a:r>
          </a:p>
          <a:p>
            <a:pPr marL="285750" indent="-285750"/>
            <a:r>
              <a:rPr lang="uk-UA" dirty="0" smtClean="0"/>
              <a:t>на уроках інформатики для розвитку творчої </a:t>
            </a:r>
          </a:p>
          <a:p>
            <a:pPr marL="285750" indent="-285750"/>
            <a:r>
              <a:rPr lang="uk-UA" dirty="0" smtClean="0"/>
              <a:t>особливості учня .</a:t>
            </a: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24" name="_color1"/>
          <p:cNvSpPr>
            <a:spLocks noChangeArrowheads="1"/>
          </p:cNvSpPr>
          <p:nvPr/>
        </p:nvSpPr>
        <p:spPr bwMode="gray">
          <a:xfrm>
            <a:off x="261590" y="3645825"/>
            <a:ext cx="3243609" cy="1164467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uk-UA" sz="1600" b="1" dirty="0" err="1" smtClean="0"/>
              <a:t>Дубинянська</a:t>
            </a:r>
            <a:r>
              <a:rPr lang="uk-UA" sz="1600" b="1" dirty="0" smtClean="0"/>
              <a:t> Наталія Сергіївна</a:t>
            </a:r>
            <a:endParaRPr lang="en-US" sz="160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56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33375" y="152814"/>
            <a:ext cx="8497092" cy="616455"/>
          </a:xfrm>
        </p:spPr>
        <p:txBody>
          <a:bodyPr/>
          <a:lstStyle/>
          <a:p>
            <a:pPr algn="ctr"/>
            <a:r>
              <a:rPr lang="uk-UA" b="1" noProof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Організація роботи з самоосвіти</a:t>
            </a:r>
            <a:endParaRPr lang="de-DE" b="1" noProof="1" smtClean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Eingekerbter Richtungspfeil 14"/>
          <p:cNvSpPr/>
          <p:nvPr/>
        </p:nvSpPr>
        <p:spPr bwMode="gray">
          <a:xfrm>
            <a:off x="3314700" y="864054"/>
            <a:ext cx="5476874" cy="1164771"/>
          </a:xfrm>
          <a:prstGeom prst="chevron">
            <a:avLst>
              <a:gd name="adj" fmla="val 252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Ефективність виконання вправ з теорії </a:t>
            </a:r>
          </a:p>
          <a:p>
            <a:pPr marL="285750" indent="-285750"/>
            <a:r>
              <a:rPr lang="uk-UA" dirty="0" smtClean="0"/>
              <a:t>Ймовірностей у процесі вивчення математики</a:t>
            </a: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2" name="_color1"/>
          <p:cNvSpPr>
            <a:spLocks noChangeArrowheads="1"/>
          </p:cNvSpPr>
          <p:nvPr/>
        </p:nvSpPr>
        <p:spPr bwMode="gray">
          <a:xfrm>
            <a:off x="261591" y="865217"/>
            <a:ext cx="3243609" cy="1164467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uk-UA" sz="1600" b="1" dirty="0" smtClean="0"/>
              <a:t>Лосєва Марія Петрівна</a:t>
            </a: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17" name="Eingekerbter Richtungspfeil 14"/>
          <p:cNvSpPr/>
          <p:nvPr/>
        </p:nvSpPr>
        <p:spPr bwMode="gray">
          <a:xfrm>
            <a:off x="3314700" y="2149929"/>
            <a:ext cx="5476874" cy="1164771"/>
          </a:xfrm>
          <a:prstGeom prst="chevron">
            <a:avLst>
              <a:gd name="adj" fmla="val 252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Розвиток творчих задатків учнів у процесі</a:t>
            </a:r>
          </a:p>
          <a:p>
            <a:pPr marL="285750" indent="-285750"/>
            <a:r>
              <a:rPr lang="uk-UA" dirty="0" smtClean="0"/>
              <a:t>підготовки до олімпіади</a:t>
            </a: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18" name="_color1"/>
          <p:cNvSpPr>
            <a:spLocks noChangeArrowheads="1"/>
          </p:cNvSpPr>
          <p:nvPr/>
        </p:nvSpPr>
        <p:spPr bwMode="gray">
          <a:xfrm>
            <a:off x="261591" y="2151092"/>
            <a:ext cx="3243609" cy="1164467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uk-UA" sz="1600" b="1" dirty="0" err="1" smtClean="0"/>
              <a:t>Кінда</a:t>
            </a:r>
            <a:r>
              <a:rPr lang="uk-UA" sz="1600" b="1" dirty="0" smtClean="0"/>
              <a:t> Тетяна Анатоліївна</a:t>
            </a: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19" name="Eingekerbter Richtungspfeil 14"/>
          <p:cNvSpPr/>
          <p:nvPr/>
        </p:nvSpPr>
        <p:spPr bwMode="gray">
          <a:xfrm>
            <a:off x="3295650" y="3445329"/>
            <a:ext cx="5476874" cy="1164771"/>
          </a:xfrm>
          <a:prstGeom prst="chevron">
            <a:avLst>
              <a:gd name="adj" fmla="val 252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Дослідницька робота учнів та розвиток </a:t>
            </a:r>
          </a:p>
          <a:p>
            <a:pPr marL="285750" indent="-285750"/>
            <a:r>
              <a:rPr lang="uk-UA" dirty="0" smtClean="0"/>
              <a:t>критичного мислення на уроках фізики учнів </a:t>
            </a:r>
          </a:p>
          <a:p>
            <a:pPr marL="285750" indent="-285750"/>
            <a:r>
              <a:rPr lang="uk-UA" dirty="0" smtClean="0"/>
              <a:t>8 </a:t>
            </a:r>
            <a:r>
              <a:rPr lang="uk-UA" dirty="0" err="1" smtClean="0"/>
              <a:t>класа</a:t>
            </a: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20" name="_color1"/>
          <p:cNvSpPr>
            <a:spLocks noChangeArrowheads="1"/>
          </p:cNvSpPr>
          <p:nvPr/>
        </p:nvSpPr>
        <p:spPr bwMode="gray">
          <a:xfrm>
            <a:off x="242541" y="3446492"/>
            <a:ext cx="3243609" cy="1164467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uk-UA" sz="1600" b="1" dirty="0" smtClean="0"/>
              <a:t>Бульба Алла Іванівна</a:t>
            </a:r>
            <a:endParaRPr lang="en-US" sz="1600" noProof="1">
              <a:solidFill>
                <a:srgbClr val="000000"/>
              </a:solidFill>
            </a:endParaRPr>
          </a:p>
        </p:txBody>
      </p:sp>
      <p:sp>
        <p:nvSpPr>
          <p:cNvPr id="22" name="Eingekerbter Richtungspfeil 14"/>
          <p:cNvSpPr/>
          <p:nvPr/>
        </p:nvSpPr>
        <p:spPr bwMode="gray">
          <a:xfrm>
            <a:off x="3314700" y="4721679"/>
            <a:ext cx="5476874" cy="1164771"/>
          </a:xfrm>
          <a:prstGeom prst="chevron">
            <a:avLst>
              <a:gd name="adj" fmla="val 2523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Реалізація творчих задатків учнів за допомогою</a:t>
            </a:r>
          </a:p>
          <a:p>
            <a:pPr marL="285750" indent="-285750"/>
            <a:r>
              <a:rPr lang="uk-UA" dirty="0" smtClean="0"/>
              <a:t>метода проектів на уроках фізики у 8 класі</a:t>
            </a:r>
            <a:endParaRPr lang="en-US" noProof="1">
              <a:solidFill>
                <a:srgbClr val="000000"/>
              </a:solidFill>
            </a:endParaRPr>
          </a:p>
        </p:txBody>
      </p:sp>
      <p:sp>
        <p:nvSpPr>
          <p:cNvPr id="24" name="_color1"/>
          <p:cNvSpPr>
            <a:spLocks noChangeArrowheads="1"/>
          </p:cNvSpPr>
          <p:nvPr/>
        </p:nvSpPr>
        <p:spPr bwMode="gray">
          <a:xfrm>
            <a:off x="261591" y="4751417"/>
            <a:ext cx="3243609" cy="1164467"/>
          </a:xfrm>
          <a:prstGeom prst="homePlat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 marL="180000" lvl="0" indent="-1800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uk-UA" sz="1600" b="1" dirty="0" smtClean="0"/>
              <a:t>Пилипко Олена Володимирівна</a:t>
            </a:r>
            <a:endParaRPr lang="en-US" sz="160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56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2477" y="847725"/>
            <a:ext cx="9847501" cy="57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39566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Результативність роботи кафедри 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2018-2019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навчальний рік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" y="1227832"/>
            <a:ext cx="8420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romanUcPeriod"/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Олімпійські досягнення.</a:t>
            </a:r>
          </a:p>
          <a:p>
            <a:pPr marL="514350" indent="-514350" algn="ctr">
              <a:tabLst>
                <a:tab pos="482600" algn="l"/>
              </a:tabLst>
            </a:pPr>
            <a:endParaRPr lang="uk-UA" altLang="ko-KR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 algn="ctr">
              <a:tabLst>
                <a:tab pos="482600" algn="l"/>
              </a:tabLst>
            </a:pPr>
            <a:r>
              <a:rPr lang="uk-UA" altLang="ko-KR" sz="2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Міські олімпіади</a:t>
            </a:r>
            <a:r>
              <a:rPr lang="uk-UA" altLang="ko-KR" sz="2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: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Астрономія – 3 місця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Інформаційні технології – 3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Фізика – 5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Математика – 6</a:t>
            </a:r>
          </a:p>
          <a:p>
            <a:pPr marL="514350" indent="-514350" algn="ctr">
              <a:tabLst>
                <a:tab pos="482600" algn="l"/>
              </a:tabLst>
            </a:pPr>
            <a:r>
              <a:rPr lang="uk-UA" altLang="ko-KR" sz="2400" b="1" u="sng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Обласні </a:t>
            </a:r>
            <a:r>
              <a:rPr lang="uk-UA" altLang="ko-KR" sz="2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олімпіади:</a:t>
            </a:r>
            <a:endParaRPr lang="uk-UA" altLang="ko-KR" sz="24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>
              <a:tabLst>
                <a:tab pos="482600" algn="l"/>
              </a:tabLst>
            </a:pPr>
            <a:r>
              <a:rPr lang="uk-UA" altLang="ko-KR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Фізика – 3 місця</a:t>
            </a:r>
          </a:p>
          <a:p>
            <a:pPr marL="514350" indent="-514350">
              <a:tabLst>
                <a:tab pos="482600" algn="l"/>
              </a:tabLst>
            </a:pPr>
            <a:endParaRPr lang="uk-UA" altLang="ko-KR" sz="2400" b="1" dirty="0" smtClean="0">
              <a:solidFill>
                <a:srgbClr val="C00000"/>
              </a:solidFill>
              <a:latin typeface="Book Antiqua" pitchFamily="18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867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52499"/>
            <a:ext cx="9648825" cy="60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39566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Результативність роботи кафедри 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 2016-2017 навчальний рік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180975" y="951607"/>
            <a:ext cx="84201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tabLst>
                <a:tab pos="482600" algn="l"/>
              </a:tabLst>
            </a:pPr>
            <a:r>
              <a:rPr lang="en-US" altLang="ko-KR" sz="24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II</a:t>
            </a:r>
            <a:r>
              <a:rPr lang="ru-RU" altLang="ko-KR" sz="24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. </a:t>
            </a:r>
            <a:r>
              <a:rPr lang="uk-UA" altLang="ko-KR" sz="24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Участь у конкурсах</a:t>
            </a:r>
          </a:p>
          <a:p>
            <a:pPr marL="514350" indent="-514350" algn="ctr">
              <a:tabLst>
                <a:tab pos="482600" algn="l"/>
              </a:tabLst>
            </a:pPr>
            <a:endParaRPr lang="uk-UA" altLang="ko-KR" sz="2400" b="1" u="sng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>
              <a:tabLst>
                <a:tab pos="482600" algn="l"/>
              </a:tabLst>
            </a:pPr>
            <a:r>
              <a:rPr lang="uk-UA" altLang="ko-KR" sz="28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Міжнародний математичний конкурс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                        </a:t>
            </a:r>
            <a:r>
              <a:rPr lang="uk-UA" altLang="ko-KR" sz="2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“КЕНГУРУ”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8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                </a:t>
            </a:r>
            <a:r>
              <a:rPr lang="uk-UA" altLang="ko-KR" sz="28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110</a:t>
            </a:r>
            <a:r>
              <a:rPr lang="uk-UA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돋움" pitchFamily="50" charset="-127"/>
              </a:rPr>
              <a:t> </a:t>
            </a:r>
            <a:r>
              <a:rPr lang="uk-UA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돋움" pitchFamily="50" charset="-127"/>
              </a:rPr>
              <a:t>учасників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8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   </a:t>
            </a:r>
            <a:r>
              <a:rPr lang="uk-UA" altLang="ko-KR" sz="28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  </a:t>
            </a:r>
            <a:r>
              <a:rPr lang="uk-UA" altLang="ko-KR" sz="28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Конкурс «</a:t>
            </a:r>
            <a:r>
              <a:rPr lang="uk-UA" altLang="ko-KR" sz="2800" b="1" u="sng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Олімпус</a:t>
            </a:r>
            <a:r>
              <a:rPr lang="uk-UA" altLang="ko-KR" sz="28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» з фізики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   			      </a:t>
            </a:r>
            <a:r>
              <a:rPr lang="uk-UA" altLang="ko-KR" sz="28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22</a:t>
            </a:r>
            <a:r>
              <a:rPr lang="uk-UA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돋움" pitchFamily="50" charset="-127"/>
              </a:rPr>
              <a:t> учасника</a:t>
            </a:r>
            <a:endParaRPr lang="uk-UA" altLang="ko-KR" sz="2800" b="1" u="sng" dirty="0">
              <a:solidFill>
                <a:srgbClr val="C00000"/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>
              <a:tabLst>
                <a:tab pos="482600" algn="l"/>
              </a:tabLst>
            </a:pPr>
            <a:r>
              <a:rPr lang="uk-UA" altLang="ko-KR" sz="28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Конкурс «</a:t>
            </a:r>
            <a:r>
              <a:rPr lang="en-US" altLang="ko-KR" sz="28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I Talent</a:t>
            </a:r>
            <a:r>
              <a:rPr lang="uk-UA" altLang="ko-KR" sz="28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» з інформатики </a:t>
            </a:r>
          </a:p>
          <a:p>
            <a:pPr marL="514350" indent="-514350">
              <a:tabLst>
                <a:tab pos="482600" algn="l"/>
              </a:tabLst>
            </a:pPr>
            <a:r>
              <a:rPr lang="uk-UA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돋움" pitchFamily="50" charset="-127"/>
              </a:rPr>
              <a:t>	</a:t>
            </a:r>
            <a:r>
              <a:rPr lang="uk-UA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돋움" pitchFamily="50" charset="-127"/>
              </a:rPr>
              <a:t>		       </a:t>
            </a:r>
            <a:r>
              <a:rPr lang="uk-UA" altLang="ko-KR" sz="28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4</a:t>
            </a:r>
            <a:r>
              <a:rPr lang="uk-UA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돋움" pitchFamily="50" charset="-127"/>
              </a:rPr>
              <a:t> </a:t>
            </a:r>
            <a:r>
              <a:rPr lang="uk-UA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돋움" pitchFamily="50" charset="-127"/>
              </a:rPr>
              <a:t>учасника</a:t>
            </a:r>
            <a:endParaRPr lang="uk-UA" altLang="ko-K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 algn="ctr">
              <a:tabLst>
                <a:tab pos="482600" algn="l"/>
              </a:tabLst>
            </a:pPr>
            <a:endParaRPr lang="uk-UA" altLang="ko-K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 algn="ctr">
              <a:tabLst>
                <a:tab pos="482600" algn="l"/>
              </a:tabLst>
            </a:pPr>
            <a:endParaRPr lang="uk-UA" altLang="ko-K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 algn="ctr">
              <a:tabLst>
                <a:tab pos="482600" algn="l"/>
              </a:tabLst>
            </a:pPr>
            <a:endParaRPr lang="uk-UA" altLang="ko-K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 algn="ctr">
              <a:tabLst>
                <a:tab pos="482600" algn="l"/>
              </a:tabLst>
            </a:pPr>
            <a:endParaRPr lang="uk-UA" altLang="ko-K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marL="514350" indent="-514350" algn="ctr">
              <a:tabLst>
                <a:tab pos="482600" algn="l"/>
              </a:tabLst>
            </a:pPr>
            <a:endParaRPr lang="uk-UA" altLang="ko-K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ea typeface="돋움" pitchFamily="50" charset="-127"/>
            </a:endParaRPr>
          </a:p>
        </p:txBody>
      </p:sp>
      <p:pic>
        <p:nvPicPr>
          <p:cNvPr id="15362" name="Picture 2" descr="http://chernomorsky.com/images/Kangaroo_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244" y="2145212"/>
            <a:ext cx="1477426" cy="147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9008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76375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2543175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60" y="1504950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48050" y="357890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uk-UA" altLang="ko-KR" b="1" dirty="0" smtClean="0">
                <a:ea typeface="돋움" pitchFamily="50" charset="-127"/>
              </a:rPr>
              <a:t>Міський семінар</a:t>
            </a:r>
          </a:p>
          <a:p>
            <a:pPr algn="ctr">
              <a:tabLst>
                <a:tab pos="482600" algn="l"/>
              </a:tabLst>
            </a:pPr>
            <a:r>
              <a:rPr lang="uk-UA" altLang="ko-KR" dirty="0" err="1" smtClean="0">
                <a:ea typeface="돋움" pitchFamily="50" charset="-127"/>
              </a:rPr>
              <a:t>“Впровадження</a:t>
            </a:r>
            <a:r>
              <a:rPr lang="uk-UA" altLang="ko-KR" dirty="0" smtClean="0">
                <a:ea typeface="돋움" pitchFamily="50" charset="-127"/>
              </a:rPr>
              <a:t> оптимальних умов для розвитку здібностей обдарованих </a:t>
            </a:r>
            <a:r>
              <a:rPr lang="uk-UA" altLang="ko-KR" dirty="0" err="1" smtClean="0">
                <a:ea typeface="돋움" pitchFamily="50" charset="-127"/>
              </a:rPr>
              <a:t>учнів”</a:t>
            </a:r>
            <a:endParaRPr lang="uk-UA" altLang="ko-KR" dirty="0" smtClean="0">
              <a:ea typeface="돋움" pitchFamily="50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9900" y="2516565"/>
            <a:ext cx="205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uk-UA" altLang="ko-KR" b="1" dirty="0" smtClean="0">
                <a:ea typeface="돋움" pitchFamily="50" charset="-127"/>
              </a:rPr>
              <a:t>Шкільний семінар</a:t>
            </a:r>
          </a:p>
          <a:p>
            <a:pPr algn="ctr">
              <a:tabLst>
                <a:tab pos="482600" algn="l"/>
              </a:tabLst>
            </a:pPr>
            <a:r>
              <a:rPr lang="uk-UA" altLang="ko-KR" dirty="0" err="1" smtClean="0">
                <a:ea typeface="돋움" pitchFamily="50" charset="-127"/>
              </a:rPr>
              <a:t>“Неформальні</a:t>
            </a:r>
            <a:r>
              <a:rPr lang="uk-UA" altLang="ko-KR" dirty="0" smtClean="0">
                <a:ea typeface="돋움" pitchFamily="50" charset="-127"/>
              </a:rPr>
              <a:t> підходи у патріотичному вихованні </a:t>
            </a:r>
            <a:r>
              <a:rPr lang="uk-UA" altLang="ko-KR" dirty="0" err="1" smtClean="0">
                <a:ea typeface="돋움" pitchFamily="50" charset="-127"/>
              </a:rPr>
              <a:t>учнів”</a:t>
            </a:r>
            <a:endParaRPr lang="en-US" altLang="ko-KR" dirty="0">
              <a:ea typeface="돋움" pitchFamily="50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3375" y="2421315"/>
            <a:ext cx="205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uk-UA" altLang="ko-KR" b="1" dirty="0" smtClean="0">
                <a:ea typeface="돋움" pitchFamily="50" charset="-127"/>
              </a:rPr>
              <a:t>Участь у міжнародному </a:t>
            </a:r>
            <a:r>
              <a:rPr lang="uk-UA" altLang="ko-KR" b="1" dirty="0" err="1" smtClean="0">
                <a:ea typeface="돋움" pitchFamily="50" charset="-127"/>
              </a:rPr>
              <a:t>україно-австрійському</a:t>
            </a:r>
            <a:r>
              <a:rPr lang="uk-UA" altLang="ko-KR" b="1" dirty="0" smtClean="0">
                <a:ea typeface="돋움" pitchFamily="50" charset="-127"/>
              </a:rPr>
              <a:t> проекті</a:t>
            </a:r>
          </a:p>
          <a:p>
            <a:pPr algn="ctr">
              <a:tabLst>
                <a:tab pos="482600" algn="l"/>
              </a:tabLst>
            </a:pPr>
            <a:r>
              <a:rPr lang="uk-UA" altLang="ko-KR" dirty="0" err="1" smtClean="0">
                <a:ea typeface="돋움" pitchFamily="50" charset="-127"/>
              </a:rPr>
              <a:t>“Кооперативне</a:t>
            </a:r>
            <a:r>
              <a:rPr lang="uk-UA" altLang="ko-KR" dirty="0" smtClean="0">
                <a:ea typeface="돋움" pitchFamily="50" charset="-127"/>
              </a:rPr>
              <a:t> </a:t>
            </a:r>
            <a:r>
              <a:rPr lang="uk-UA" altLang="ko-KR" dirty="0" err="1" smtClean="0">
                <a:ea typeface="돋움" pitchFamily="50" charset="-127"/>
              </a:rPr>
              <a:t>навчання”</a:t>
            </a:r>
            <a:endParaRPr lang="en-US" altLang="ko-KR" dirty="0">
              <a:ea typeface="돋움" pitchFamily="50" charset="-127"/>
            </a:endParaRPr>
          </a:p>
        </p:txBody>
      </p:sp>
      <p:pic>
        <p:nvPicPr>
          <p:cNvPr id="103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190500" y="866775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220745" y="1925955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6715772" y="92583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39566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925391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Методична робота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4337" name="Picture 1" descr="E:\Людмила\Семинар математиков\20161027_154653.jpg"/>
          <p:cNvPicPr>
            <a:picLocks noChangeAspect="1" noChangeArrowheads="1"/>
          </p:cNvPicPr>
          <p:nvPr/>
        </p:nvPicPr>
        <p:blipFill>
          <a:blip r:embed="rId4" cstate="print"/>
          <a:srcRect l="6693" t="15307" r="5762" b="11111"/>
          <a:stretch>
            <a:fillRect/>
          </a:stretch>
        </p:blipFill>
        <p:spPr bwMode="auto">
          <a:xfrm>
            <a:off x="5773489" y="4705350"/>
            <a:ext cx="3113336" cy="196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9008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25" y="0"/>
            <a:ext cx="97536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79822" y="452804"/>
            <a:ext cx="3709835" cy="1820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1876425" y="1962150"/>
            <a:ext cx="4962525" cy="315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Дати дітям радість праці,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Радість успіху  у навчанні,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Здобути в їхніх серцях почуття гордості,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Власної гідності – це перша заповідь  виховання.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Успіх  у навчанні – єдине джерело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Внутрішніх сил дитини,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 які породжують енергію для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Переборення труднощів, бажання вчитися.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В.О. Сухомлинський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271" y="525009"/>
            <a:ext cx="7886700" cy="1071563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Кафедра математики, фізики </a:t>
            </a:r>
            <a:b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 інформатики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dirty="0"/>
          </a:p>
        </p:txBody>
      </p:sp>
      <p:pic>
        <p:nvPicPr>
          <p:cNvPr id="9218" name="Picture 2" descr="C:\Documents and Settings\Admin\Мои документы\Загрузки\Gmail\image-0-02-05-abb0abeebd40c88e6fdaf7e6f2b19eafca164db8435b1dfeb497be4ad3a8c1b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1654629"/>
            <a:ext cx="5887963" cy="441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977" y="1081453"/>
            <a:ext cx="8889023" cy="53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34816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Науково-методична тема: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437" y="1301263"/>
            <a:ext cx="74382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uk-UA" altLang="ko-KR" sz="2400" b="1" dirty="0" err="1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“Інноваційні</a:t>
            </a:r>
            <a:r>
              <a:rPr lang="uk-UA" altLang="ko-KR" sz="2400" b="1" dirty="0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 підходи до науково-методичного і психолого-педагогічного забезпечення навчально-виховного </a:t>
            </a:r>
            <a:r>
              <a:rPr lang="uk-UA" altLang="ko-KR" sz="2400" b="1" dirty="0" err="1" smtClean="0">
                <a:solidFill>
                  <a:srgbClr val="C00000"/>
                </a:solidFill>
                <a:latin typeface="Book Antiqua" pitchFamily="18" charset="0"/>
                <a:ea typeface="돋움" pitchFamily="50" charset="-127"/>
              </a:rPr>
              <a:t>процесу”</a:t>
            </a:r>
            <a:endParaRPr lang="uk-UA" altLang="ko-KR" sz="2400" b="1" dirty="0" smtClean="0">
              <a:solidFill>
                <a:srgbClr val="C00000"/>
              </a:solidFill>
              <a:latin typeface="Book Antiqua" pitchFamily="18" charset="0"/>
              <a:ea typeface="돋움" pitchFamily="50" charset="-127"/>
            </a:endParaRPr>
          </a:p>
          <a:p>
            <a:pPr algn="ctr">
              <a:tabLst>
                <a:tab pos="482600" algn="l"/>
              </a:tabLst>
            </a:pPr>
            <a:endParaRPr lang="uk-UA" altLang="ko-KR" sz="1600" dirty="0" smtClean="0">
              <a:latin typeface="Book Antiqua" pitchFamily="18" charset="0"/>
              <a:ea typeface="돋움" pitchFamily="50" charset="-127"/>
            </a:endParaRPr>
          </a:p>
          <a:p>
            <a:pPr algn="ctr">
              <a:tabLst>
                <a:tab pos="482600" algn="l"/>
              </a:tabLst>
            </a:pPr>
            <a:r>
              <a:rPr lang="uk-UA" altLang="ko-KR" sz="2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Продовження </a:t>
            </a:r>
            <a:r>
              <a:rPr lang="uk-UA" altLang="ko-KR" sz="2400" b="1" u="sng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дослідно-експерименальну</a:t>
            </a:r>
            <a:r>
              <a:rPr lang="uk-UA" altLang="ko-KR" sz="2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 роботу за темами:</a:t>
            </a:r>
          </a:p>
          <a:p>
            <a:pPr algn="ctr">
              <a:tabLst>
                <a:tab pos="482600" algn="l"/>
              </a:tabLst>
            </a:pPr>
            <a:endParaRPr lang="uk-UA" altLang="ko-KR" sz="2400" b="1" u="sng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  <a:ea typeface="돋움" pitchFamily="50" charset="-127"/>
            </a:endParaRPr>
          </a:p>
          <a:p>
            <a:pPr algn="ctr">
              <a:tabLst>
                <a:tab pos="482600" algn="l"/>
              </a:tabLst>
            </a:pPr>
            <a:r>
              <a:rPr lang="uk-UA" altLang="ko-KR" sz="24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“Дидактико-методичне</a:t>
            </a: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 забезпечення персоніфікованого навчання за </a:t>
            </a:r>
            <a:r>
              <a:rPr lang="uk-UA" altLang="ko-KR" sz="24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особистісно</a:t>
            </a: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 орієнтованою педагогічною системою М.П.</a:t>
            </a:r>
            <a:r>
              <a:rPr lang="uk-UA" altLang="ko-KR" sz="24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Гузика”</a:t>
            </a: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 та </a:t>
            </a:r>
            <a:r>
              <a:rPr lang="uk-UA" altLang="ko-KR" sz="24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“Тьюторська</a:t>
            </a:r>
            <a:r>
              <a:rPr lang="uk-UA" altLang="ko-KR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 технологія як засіб реалізації принципу індивідуалізації в </a:t>
            </a:r>
            <a:r>
              <a:rPr lang="uk-UA" altLang="ko-KR" sz="24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돋움" pitchFamily="50" charset="-127"/>
              </a:rPr>
              <a:t>освіті”</a:t>
            </a:r>
            <a:endParaRPr lang="en-US" altLang="ko-KR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9008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>
            <a:spLocks noChangeArrowheads="1"/>
          </p:cNvSpPr>
          <p:nvPr/>
        </p:nvSpPr>
        <p:spPr bwMode="gray">
          <a:xfrm>
            <a:off x="-11430" y="2023049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108" y="2224454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8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математики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4108" y="3138854"/>
            <a:ext cx="4800603" cy="635000"/>
            <a:chOff x="1728" y="2048"/>
            <a:chExt cx="3024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20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вищої категорії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34108" y="4053254"/>
            <a:ext cx="4800600" cy="635000"/>
            <a:chOff x="1728" y="2624"/>
            <a:chExt cx="3024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22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Учитель-методист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334108" y="4967654"/>
            <a:ext cx="4800600" cy="635000"/>
            <a:chOff x="1728" y="3200"/>
            <a:chExt cx="3024" cy="400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78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3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5F5F5F"/>
                  </a:solidFill>
                </a:rPr>
                <a:t>Стаж – </a:t>
              </a:r>
              <a:r>
                <a:rPr lang="uk-UA" sz="2400" dirty="0" smtClean="0">
                  <a:solidFill>
                    <a:srgbClr val="5F5F5F"/>
                  </a:solidFill>
                </a:rPr>
                <a:t>28 </a:t>
              </a:r>
              <a:r>
                <a:rPr lang="uk-UA" sz="2400" dirty="0" smtClean="0">
                  <a:solidFill>
                    <a:srgbClr val="5F5F5F"/>
                  </a:solidFill>
                </a:rPr>
                <a:t>років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Заголовок 1"/>
          <p:cNvSpPr txBox="1">
            <a:spLocks/>
          </p:cNvSpPr>
          <p:nvPr/>
        </p:nvSpPr>
        <p:spPr>
          <a:xfrm>
            <a:off x="1706227" y="140675"/>
            <a:ext cx="5828780" cy="53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Педагогічний склад кафедри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1307" y="940776"/>
            <a:ext cx="3842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C00000"/>
                </a:solidFill>
              </a:rPr>
              <a:t>Шкарубська</a:t>
            </a:r>
            <a:endParaRPr lang="uk-UA" sz="2800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Наталя Володимирівна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2" name="Заголовок 1"/>
          <p:cNvSpPr txBox="1">
            <a:spLocks/>
          </p:cNvSpPr>
          <p:nvPr/>
        </p:nvSpPr>
        <p:spPr>
          <a:xfrm>
            <a:off x="5152293" y="4879732"/>
            <a:ext cx="3859822" cy="1714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Педагогічне кредо: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2200" dirty="0" smtClean="0"/>
              <a:t>Для життя в сучасному світі важливим вважаю формування математичного стилю мислення, який проявляється в певних розумових навичках</a:t>
            </a:r>
            <a:endParaRPr kumimoji="0" lang="ru-RU" sz="2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G:\DropMeFiles_vLMyM\Шкарубская НВ_математика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3112" y="855352"/>
            <a:ext cx="2434544" cy="343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>
            <a:spLocks noChangeArrowheads="1"/>
          </p:cNvSpPr>
          <p:nvPr/>
        </p:nvSpPr>
        <p:spPr bwMode="gray">
          <a:xfrm>
            <a:off x="-11430" y="2023049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108" y="2224454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3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фізики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4108" y="3138854"/>
            <a:ext cx="4800603" cy="635000"/>
            <a:chOff x="1728" y="2048"/>
            <a:chExt cx="3024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20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вищої категорії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34108" y="4053254"/>
            <a:ext cx="4800600" cy="635000"/>
            <a:chOff x="1728" y="2624"/>
            <a:chExt cx="3024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22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Учитель-методист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334108" y="4967654"/>
            <a:ext cx="4800600" cy="635000"/>
            <a:chOff x="1728" y="3200"/>
            <a:chExt cx="3024" cy="400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78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3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5F5F5F"/>
                  </a:solidFill>
                </a:rPr>
                <a:t>Стаж – </a:t>
              </a:r>
              <a:r>
                <a:rPr lang="uk-UA" sz="2400" dirty="0" smtClean="0">
                  <a:solidFill>
                    <a:srgbClr val="5F5F5F"/>
                  </a:solidFill>
                </a:rPr>
                <a:t>26 </a:t>
              </a:r>
              <a:r>
                <a:rPr lang="uk-UA" sz="2400" dirty="0" smtClean="0">
                  <a:solidFill>
                    <a:srgbClr val="5F5F5F"/>
                  </a:solidFill>
                </a:rPr>
                <a:t>роки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Заголовок 1"/>
          <p:cNvSpPr txBox="1">
            <a:spLocks/>
          </p:cNvSpPr>
          <p:nvPr/>
        </p:nvSpPr>
        <p:spPr>
          <a:xfrm>
            <a:off x="1706227" y="140675"/>
            <a:ext cx="5828780" cy="53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Педагогічний склад кафедри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1307" y="940776"/>
            <a:ext cx="384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Бульба Алла Іванівна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2" name="Заголовок 1"/>
          <p:cNvSpPr txBox="1">
            <a:spLocks/>
          </p:cNvSpPr>
          <p:nvPr/>
        </p:nvSpPr>
        <p:spPr>
          <a:xfrm>
            <a:off x="5152293" y="4879732"/>
            <a:ext cx="3859822" cy="1714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Педагогічне кредо: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2400" dirty="0" smtClean="0"/>
              <a:t>Обов'язок учителя підібрати ключик до серця і розуму учня, зацікавити своїм предметом і забезпечити конкурентно-здатними знаннями</a:t>
            </a:r>
            <a:endParaRPr kumimoji="0" lang="ru-RU" sz="2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G:\image-0-02-04-dd92f7d05d7593f85d3f27f4e4c9d6773a69985e0880efe81741e09c77ac27fb-V.jpg"/>
          <p:cNvPicPr>
            <a:picLocks noChangeAspect="1" noChangeArrowheads="1"/>
          </p:cNvPicPr>
          <p:nvPr/>
        </p:nvPicPr>
        <p:blipFill>
          <a:blip r:embed="rId2"/>
          <a:srcRect l="28808" b="31917"/>
          <a:stretch>
            <a:fillRect/>
          </a:stretch>
        </p:blipFill>
        <p:spPr bwMode="auto">
          <a:xfrm>
            <a:off x="5822324" y="899886"/>
            <a:ext cx="2555761" cy="325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>
            <a:spLocks noChangeArrowheads="1"/>
          </p:cNvSpPr>
          <p:nvPr/>
        </p:nvSpPr>
        <p:spPr bwMode="gray">
          <a:xfrm>
            <a:off x="-11430" y="2023049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108" y="2224454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8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інформатики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4108" y="3138854"/>
            <a:ext cx="4800603" cy="635000"/>
            <a:chOff x="1728" y="2048"/>
            <a:chExt cx="3024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7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Магістр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266716" y="4160737"/>
            <a:ext cx="4800600" cy="635000"/>
            <a:chOff x="1728" y="3200"/>
            <a:chExt cx="3024" cy="400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78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0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5F5F5F"/>
                  </a:solidFill>
                </a:rPr>
                <a:t>Стаж – </a:t>
              </a:r>
              <a:r>
                <a:rPr lang="uk-UA" sz="2400" dirty="0" smtClean="0">
                  <a:solidFill>
                    <a:srgbClr val="5F5F5F"/>
                  </a:solidFill>
                </a:rPr>
                <a:t>1 рік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Заголовок 1"/>
          <p:cNvSpPr txBox="1">
            <a:spLocks/>
          </p:cNvSpPr>
          <p:nvPr/>
        </p:nvSpPr>
        <p:spPr>
          <a:xfrm>
            <a:off x="1706227" y="140675"/>
            <a:ext cx="5828780" cy="53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Педагогічний склад кафедри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1307" y="940776"/>
            <a:ext cx="3842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C00000"/>
                </a:solidFill>
              </a:rPr>
              <a:t>Дубинянська</a:t>
            </a:r>
            <a:endParaRPr lang="uk-UA" sz="2800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Наталія</a:t>
            </a:r>
            <a:r>
              <a:rPr lang="uk-UA" sz="2800" dirty="0" smtClean="0">
                <a:solidFill>
                  <a:srgbClr val="C00000"/>
                </a:solidFill>
              </a:rPr>
              <a:t> Сергіївна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2" name="Заголовок 1"/>
          <p:cNvSpPr txBox="1">
            <a:spLocks/>
          </p:cNvSpPr>
          <p:nvPr/>
        </p:nvSpPr>
        <p:spPr>
          <a:xfrm>
            <a:off x="5125916" y="5486400"/>
            <a:ext cx="3859822" cy="870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Педагогічне кредо: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2400" dirty="0" smtClean="0"/>
              <a:t>З одних і тих же цеглин можна побудувати храм і сарай. Все залежить від зодчого.</a:t>
            </a:r>
            <a:endParaRPr kumimoji="0" lang="ru-RU" sz="2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11" y="1032320"/>
            <a:ext cx="2438486" cy="3251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>
            <a:spLocks noChangeArrowheads="1"/>
          </p:cNvSpPr>
          <p:nvPr/>
        </p:nvSpPr>
        <p:spPr bwMode="gray">
          <a:xfrm>
            <a:off x="-11430" y="2023049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108" y="2224454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8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математики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4108" y="3138854"/>
            <a:ext cx="4800603" cy="635000"/>
            <a:chOff x="1728" y="2048"/>
            <a:chExt cx="3024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20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вищої категорії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34108" y="4053254"/>
            <a:ext cx="4800600" cy="635000"/>
            <a:chOff x="1728" y="2624"/>
            <a:chExt cx="3024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22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5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Старший вчитель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334108" y="4967654"/>
            <a:ext cx="4800600" cy="635000"/>
            <a:chOff x="1728" y="3200"/>
            <a:chExt cx="3024" cy="400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78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3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5F5F5F"/>
                  </a:solidFill>
                </a:rPr>
                <a:t>Стаж – </a:t>
              </a:r>
              <a:r>
                <a:rPr lang="uk-UA" sz="2400" dirty="0" smtClean="0">
                  <a:solidFill>
                    <a:srgbClr val="5F5F5F"/>
                  </a:solidFill>
                </a:rPr>
                <a:t>27 </a:t>
              </a:r>
              <a:r>
                <a:rPr lang="uk-UA" sz="2400" dirty="0" smtClean="0">
                  <a:solidFill>
                    <a:srgbClr val="5F5F5F"/>
                  </a:solidFill>
                </a:rPr>
                <a:t>років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Заголовок 1"/>
          <p:cNvSpPr txBox="1">
            <a:spLocks/>
          </p:cNvSpPr>
          <p:nvPr/>
        </p:nvSpPr>
        <p:spPr>
          <a:xfrm>
            <a:off x="1706227" y="140675"/>
            <a:ext cx="5828780" cy="53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Педагогічний склад кафедри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1307" y="940776"/>
            <a:ext cx="3842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Забіла 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Ольга Володимирівна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2" name="Заголовок 1"/>
          <p:cNvSpPr txBox="1">
            <a:spLocks/>
          </p:cNvSpPr>
          <p:nvPr/>
        </p:nvSpPr>
        <p:spPr>
          <a:xfrm>
            <a:off x="5048041" y="5051530"/>
            <a:ext cx="3859822" cy="1002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Педагогічне кредо: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2200" dirty="0" smtClean="0"/>
              <a:t>Серце віддаю дітям</a:t>
            </a:r>
            <a:endParaRPr kumimoji="0" lang="ru-RU" sz="2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194" name="Picture 2" descr="C:\Documents and Settings\Admin\Мои документы\Загрузки\image-0-02-04-0f0449f6a1da412a8ee0a6ed626a793b48182def8d807c8b6e24ab18636f8abd-V(1).jpg"/>
          <p:cNvPicPr>
            <a:picLocks noChangeAspect="1" noChangeArrowheads="1"/>
          </p:cNvPicPr>
          <p:nvPr/>
        </p:nvPicPr>
        <p:blipFill>
          <a:blip r:embed="rId2"/>
          <a:srcRect l="31905" t="8215" r="32738" b="30992"/>
          <a:stretch>
            <a:fillRect/>
          </a:stretch>
        </p:blipFill>
        <p:spPr bwMode="auto">
          <a:xfrm>
            <a:off x="5733144" y="1378857"/>
            <a:ext cx="2516330" cy="342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>
            <a:spLocks noChangeArrowheads="1"/>
          </p:cNvSpPr>
          <p:nvPr/>
        </p:nvSpPr>
        <p:spPr bwMode="gray">
          <a:xfrm>
            <a:off x="-11430" y="2023049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108" y="2224454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8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математики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4108" y="3138854"/>
            <a:ext cx="4800603" cy="635000"/>
            <a:chOff x="1728" y="2048"/>
            <a:chExt cx="3024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20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вищої категорії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34108" y="4053254"/>
            <a:ext cx="4800600" cy="635000"/>
            <a:chOff x="1728" y="2624"/>
            <a:chExt cx="3024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22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Учитель-методист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334108" y="4967654"/>
            <a:ext cx="4800600" cy="635000"/>
            <a:chOff x="1728" y="3200"/>
            <a:chExt cx="3024" cy="400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78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3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5F5F5F"/>
                  </a:solidFill>
                </a:rPr>
                <a:t>Стаж – </a:t>
              </a:r>
              <a:r>
                <a:rPr lang="uk-UA" sz="2400" dirty="0" smtClean="0">
                  <a:solidFill>
                    <a:srgbClr val="5F5F5F"/>
                  </a:solidFill>
                </a:rPr>
                <a:t>26 </a:t>
              </a:r>
              <a:r>
                <a:rPr lang="uk-UA" sz="2400" dirty="0" smtClean="0">
                  <a:solidFill>
                    <a:srgbClr val="5F5F5F"/>
                  </a:solidFill>
                </a:rPr>
                <a:t>роки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Заголовок 1"/>
          <p:cNvSpPr txBox="1">
            <a:spLocks/>
          </p:cNvSpPr>
          <p:nvPr/>
        </p:nvSpPr>
        <p:spPr>
          <a:xfrm>
            <a:off x="1706227" y="140675"/>
            <a:ext cx="5828780" cy="53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Педагогічний склад кафедри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1307" y="940776"/>
            <a:ext cx="3842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C00000"/>
                </a:solidFill>
              </a:rPr>
              <a:t>Кінда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Тетяна Анатоліївна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2" name="Заголовок 1"/>
          <p:cNvSpPr txBox="1">
            <a:spLocks/>
          </p:cNvSpPr>
          <p:nvPr/>
        </p:nvSpPr>
        <p:spPr>
          <a:xfrm>
            <a:off x="5152293" y="4879732"/>
            <a:ext cx="3859822" cy="1714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Педагогічне кредо: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2400" dirty="0" smtClean="0"/>
              <a:t>У кожній дитині є своя родзинка, вчителю необхідно знайти її і створити всі умови для розвитку кожного учня</a:t>
            </a:r>
            <a:endParaRPr kumimoji="0" lang="ru-RU" sz="2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2" name="Picture 2" descr="G:\DropMeFiles_vLMyM\Кінда Т.А.вчитель математ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14" y="858277"/>
            <a:ext cx="2550658" cy="360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>
            <a:spLocks noChangeArrowheads="1"/>
          </p:cNvSpPr>
          <p:nvPr/>
        </p:nvSpPr>
        <p:spPr bwMode="gray">
          <a:xfrm>
            <a:off x="-11430" y="2023049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108" y="2224454"/>
            <a:ext cx="4800600" cy="635000"/>
            <a:chOff x="1728" y="1472"/>
            <a:chExt cx="3024" cy="4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8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математики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4108" y="3138854"/>
            <a:ext cx="4800603" cy="635000"/>
            <a:chOff x="1728" y="2048"/>
            <a:chExt cx="3024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20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 вищої категорії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34108" y="4053254"/>
            <a:ext cx="4800600" cy="635000"/>
            <a:chOff x="1728" y="2624"/>
            <a:chExt cx="3024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22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5F5F5F"/>
                  </a:solidFill>
                </a:rPr>
                <a:t>Учитель-методист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334108" y="4967654"/>
            <a:ext cx="4800600" cy="635000"/>
            <a:chOff x="1728" y="3200"/>
            <a:chExt cx="3024" cy="400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78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3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5F5F5F"/>
                  </a:solidFill>
                </a:rPr>
                <a:t>Стаж – </a:t>
              </a:r>
              <a:r>
                <a:rPr lang="uk-UA" sz="2400" dirty="0" smtClean="0">
                  <a:solidFill>
                    <a:srgbClr val="5F5F5F"/>
                  </a:solidFill>
                </a:rPr>
                <a:t>44 </a:t>
              </a:r>
              <a:r>
                <a:rPr lang="uk-UA" sz="2400" dirty="0" smtClean="0">
                  <a:solidFill>
                    <a:srgbClr val="5F5F5F"/>
                  </a:solidFill>
                </a:rPr>
                <a:t>роки</a:t>
              </a:r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8" name="Заголовок 1"/>
          <p:cNvSpPr txBox="1">
            <a:spLocks/>
          </p:cNvSpPr>
          <p:nvPr/>
        </p:nvSpPr>
        <p:spPr>
          <a:xfrm>
            <a:off x="1706227" y="140675"/>
            <a:ext cx="5828780" cy="53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Педагогічний склад кафедри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91307" y="940776"/>
            <a:ext cx="3842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Лосєва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Марія Петрівна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2" name="Заголовок 1"/>
          <p:cNvSpPr txBox="1">
            <a:spLocks/>
          </p:cNvSpPr>
          <p:nvPr/>
        </p:nvSpPr>
        <p:spPr>
          <a:xfrm>
            <a:off x="5080489" y="5600699"/>
            <a:ext cx="38598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Педагогічне кредо: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2400" dirty="0" smtClean="0"/>
              <a:t>Справжній учитель той, хто здатний спуститися з висот своїх знань до незнання учня і разом з ним здійснити сходження</a:t>
            </a:r>
            <a:endParaRPr kumimoji="0" lang="ru-RU" sz="2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170" name="Picture 2" descr="G:\DropMeFiles_vLMyM\Лосева М.П. уч. алгебры, геомет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14" y="1036784"/>
            <a:ext cx="2434543" cy="343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692</Words>
  <Application>Microsoft Office PowerPoint</Application>
  <PresentationFormat>Екран (4:3)</PresentationFormat>
  <Paragraphs>159</Paragraphs>
  <Slides>17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돋움</vt:lpstr>
      <vt:lpstr>Monotype Corsiva</vt:lpstr>
      <vt:lpstr>Times New Roman</vt:lpstr>
      <vt:lpstr>Wingdings</vt:lpstr>
      <vt:lpstr>Тема Office</vt:lpstr>
      <vt:lpstr>ПОРТФОЛІО</vt:lpstr>
      <vt:lpstr>Кафедра математики, фізики  та інформатики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Мета і завдання кафедри математики,  фізики та інформатики</vt:lpstr>
      <vt:lpstr>Організація роботи з самоосвіти</vt:lpstr>
      <vt:lpstr>Організація роботи з самоосвіти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81</cp:revision>
  <dcterms:created xsi:type="dcterms:W3CDTF">2014-11-21T11:00:06Z</dcterms:created>
  <dcterms:modified xsi:type="dcterms:W3CDTF">2019-05-20T09:12:53Z</dcterms:modified>
</cp:coreProperties>
</file>